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7" r:id="rId2"/>
  </p:sldIdLst>
  <p:sldSz cx="38404800" cy="36576000"/>
  <p:notesSz cx="35756850" cy="36722050"/>
  <p:defaultTextStyle>
    <a:defPPr>
      <a:defRPr lang="en-US"/>
    </a:defPPr>
    <a:lvl1pPr algn="l" rtl="0" fontAlgn="base">
      <a:spcBef>
        <a:spcPct val="0"/>
      </a:spcBef>
      <a:spcAft>
        <a:spcPct val="0"/>
      </a:spcAft>
      <a:defRPr sz="2400" kern="1200">
        <a:solidFill>
          <a:schemeClr val="tx1"/>
        </a:solidFill>
        <a:latin typeface="Times New Roman" charset="0"/>
        <a:ea typeface="+mn-ea"/>
        <a:cs typeface="+mn-cs"/>
      </a:defRPr>
    </a:lvl1pPr>
    <a:lvl2pPr marL="457200" algn="l" rtl="0" fontAlgn="base">
      <a:spcBef>
        <a:spcPct val="0"/>
      </a:spcBef>
      <a:spcAft>
        <a:spcPct val="0"/>
      </a:spcAft>
      <a:defRPr sz="2400" kern="1200">
        <a:solidFill>
          <a:schemeClr val="tx1"/>
        </a:solidFill>
        <a:latin typeface="Times New Roman" charset="0"/>
        <a:ea typeface="+mn-ea"/>
        <a:cs typeface="+mn-cs"/>
      </a:defRPr>
    </a:lvl2pPr>
    <a:lvl3pPr marL="914400" algn="l" rtl="0" fontAlgn="base">
      <a:spcBef>
        <a:spcPct val="0"/>
      </a:spcBef>
      <a:spcAft>
        <a:spcPct val="0"/>
      </a:spcAft>
      <a:defRPr sz="2400" kern="1200">
        <a:solidFill>
          <a:schemeClr val="tx1"/>
        </a:solidFill>
        <a:latin typeface="Times New Roman" charset="0"/>
        <a:ea typeface="+mn-ea"/>
        <a:cs typeface="+mn-cs"/>
      </a:defRPr>
    </a:lvl3pPr>
    <a:lvl4pPr marL="1371600" algn="l" rtl="0" fontAlgn="base">
      <a:spcBef>
        <a:spcPct val="0"/>
      </a:spcBef>
      <a:spcAft>
        <a:spcPct val="0"/>
      </a:spcAft>
      <a:defRPr sz="2400" kern="1200">
        <a:solidFill>
          <a:schemeClr val="tx1"/>
        </a:solidFill>
        <a:latin typeface="Times New Roman" charset="0"/>
        <a:ea typeface="+mn-ea"/>
        <a:cs typeface="+mn-cs"/>
      </a:defRPr>
    </a:lvl4pPr>
    <a:lvl5pPr marL="1828800" algn="l" rtl="0" fontAlgn="base">
      <a:spcBef>
        <a:spcPct val="0"/>
      </a:spcBef>
      <a:spcAft>
        <a:spcPct val="0"/>
      </a:spcAft>
      <a:defRPr sz="2400" kern="1200">
        <a:solidFill>
          <a:schemeClr val="tx1"/>
        </a:solidFill>
        <a:latin typeface="Times New Roman" charset="0"/>
        <a:ea typeface="+mn-ea"/>
        <a:cs typeface="+mn-cs"/>
      </a:defRPr>
    </a:lvl5pPr>
    <a:lvl6pPr marL="2286000" algn="l" defTabSz="457200" rtl="0" eaLnBrk="1" latinLnBrk="0" hangingPunct="1">
      <a:defRPr sz="2400" kern="1200">
        <a:solidFill>
          <a:schemeClr val="tx1"/>
        </a:solidFill>
        <a:latin typeface="Times New Roman" charset="0"/>
        <a:ea typeface="+mn-ea"/>
        <a:cs typeface="+mn-cs"/>
      </a:defRPr>
    </a:lvl6pPr>
    <a:lvl7pPr marL="2743200" algn="l" defTabSz="457200" rtl="0" eaLnBrk="1" latinLnBrk="0" hangingPunct="1">
      <a:defRPr sz="2400" kern="1200">
        <a:solidFill>
          <a:schemeClr val="tx1"/>
        </a:solidFill>
        <a:latin typeface="Times New Roman" charset="0"/>
        <a:ea typeface="+mn-ea"/>
        <a:cs typeface="+mn-cs"/>
      </a:defRPr>
    </a:lvl7pPr>
    <a:lvl8pPr marL="3200400" algn="l" defTabSz="457200" rtl="0" eaLnBrk="1" latinLnBrk="0" hangingPunct="1">
      <a:defRPr sz="2400" kern="1200">
        <a:solidFill>
          <a:schemeClr val="tx1"/>
        </a:solidFill>
        <a:latin typeface="Times New Roman" charset="0"/>
        <a:ea typeface="+mn-ea"/>
        <a:cs typeface="+mn-cs"/>
      </a:defRPr>
    </a:lvl8pPr>
    <a:lvl9pPr marL="3657600" algn="l" defTabSz="457200" rtl="0" eaLnBrk="1" latinLnBrk="0" hangingPunct="1">
      <a:defRPr sz="2400" kern="1200">
        <a:solidFill>
          <a:schemeClr val="tx1"/>
        </a:solidFill>
        <a:latin typeface="Times New Roman"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oy bryant" initials=""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A413"/>
    <a:srgbClr val="008E40"/>
    <a:srgbClr val="61D2FF"/>
    <a:srgbClr val="003366"/>
    <a:srgbClr val="000062"/>
    <a:srgbClr val="5F2875"/>
    <a:srgbClr val="55C2FF"/>
    <a:srgbClr val="0000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15620"/>
    <p:restoredTop sz="99321" autoAdjust="0"/>
  </p:normalViewPr>
  <p:slideViewPr>
    <p:cSldViewPr>
      <p:cViewPr>
        <p:scale>
          <a:sx n="32" d="100"/>
          <a:sy n="32" d="100"/>
        </p:scale>
        <p:origin x="-1656" y="-80"/>
      </p:cViewPr>
      <p:guideLst>
        <p:guide orient="horz" pos="11520"/>
        <p:guide pos="1209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commentAuthors" Target="commentAuthors.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3-04-16T13:55:06.049" idx="2">
    <p:pos x="10" y="10"/>
    <p:text/>
  </p:cm>
</p:cmLst>
</file>

<file path=ppt/media/image1.png>
</file>

<file path=ppt/media/image10.JPG>
</file>

<file path=ppt/media/image11.JPG>
</file>

<file path=ppt/media/image12.png>
</file>

<file path=ppt/media/image13.gif>
</file>

<file path=ppt/media/image14.jpeg>
</file>

<file path=ppt/media/image15.jpeg>
</file>

<file path=ppt/media/image16.JPG>
</file>

<file path=ppt/media/image17.png>
</file>

<file path=ppt/media/image18.png>
</file>

<file path=ppt/media/image19.png>
</file>

<file path=ppt/media/image2.jpeg>
</file>

<file path=ppt/media/image20.png>
</file>

<file path=ppt/media/image21.png>
</file>

<file path=ppt/media/image3.gif>
</file>

<file path=ppt/media/image4.png>
</file>

<file path=ppt/media/image5.png>
</file>

<file path=ppt/media/image6.jpeg>
</file>

<file path=ppt/media/image7.gi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5494000" cy="1835483"/>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 name="Date Placeholder 2"/>
          <p:cNvSpPr>
            <a:spLocks noGrp="1"/>
          </p:cNvSpPr>
          <p:nvPr>
            <p:ph type="dt" idx="1"/>
          </p:nvPr>
        </p:nvSpPr>
        <p:spPr>
          <a:xfrm>
            <a:off x="20253325" y="0"/>
            <a:ext cx="15495588" cy="1835483"/>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20089B8C-FF37-ED46-B3FC-4062649AF89E}" type="datetime1">
              <a:rPr lang="en-US"/>
              <a:pPr/>
              <a:t>4/13/15</a:t>
            </a:fld>
            <a:endParaRPr lang="en-US"/>
          </a:p>
        </p:txBody>
      </p:sp>
      <p:sp>
        <p:nvSpPr>
          <p:cNvPr id="4" name="Slide Image Placeholder 3"/>
          <p:cNvSpPr>
            <a:spLocks noGrp="1" noRot="1" noChangeAspect="1"/>
          </p:cNvSpPr>
          <p:nvPr>
            <p:ph type="sldImg" idx="2"/>
          </p:nvPr>
        </p:nvSpPr>
        <p:spPr>
          <a:xfrm>
            <a:off x="10648950" y="2754313"/>
            <a:ext cx="14458950" cy="13771562"/>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a:p>
        </p:txBody>
      </p:sp>
      <p:sp>
        <p:nvSpPr>
          <p:cNvPr id="5" name="Notes Placeholder 4"/>
          <p:cNvSpPr>
            <a:spLocks noGrp="1"/>
          </p:cNvSpPr>
          <p:nvPr>
            <p:ph type="body" sz="quarter" idx="3"/>
          </p:nvPr>
        </p:nvSpPr>
        <p:spPr>
          <a:xfrm>
            <a:off x="3575050" y="17442510"/>
            <a:ext cx="28606750" cy="16525542"/>
          </a:xfrm>
          <a:prstGeom prst="rect">
            <a:avLst/>
          </a:prstGeom>
        </p:spPr>
        <p:txBody>
          <a:bodyPr vert="horz" wrap="square" lIns="91440" tIns="45720" rIns="91440" bIns="45720" numCol="1" anchor="t" anchorCtr="0" compatLnSpc="1">
            <a:prstTxWarp prst="textNoShape">
              <a:avLst/>
            </a:prstTxWarp>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4878823"/>
            <a:ext cx="15494000" cy="1837032"/>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7" name="Slide Number Placeholder 6"/>
          <p:cNvSpPr>
            <a:spLocks noGrp="1"/>
          </p:cNvSpPr>
          <p:nvPr>
            <p:ph type="sldNum" sz="quarter" idx="5"/>
          </p:nvPr>
        </p:nvSpPr>
        <p:spPr>
          <a:xfrm>
            <a:off x="20253325" y="34878823"/>
            <a:ext cx="15495588" cy="1837032"/>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CFEAF2D6-0948-0144-B224-3643A2D79455}" type="slidenum">
              <a:rPr lang="en-US"/>
              <a:pPr/>
              <a:t>‹#›</a:t>
            </a:fld>
            <a:endParaRPr lang="en-US"/>
          </a:p>
        </p:txBody>
      </p:sp>
    </p:spTree>
    <p:extLst>
      <p:ext uri="{BB962C8B-B14F-4D97-AF65-F5344CB8AC3E}">
        <p14:creationId xmlns:p14="http://schemas.microsoft.com/office/powerpoint/2010/main" val="202963089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ヒラギノ角ゴ Pro W3" charset="-128"/>
        <a:cs typeface="ヒラギノ角ゴ Pro W3" charset="-128"/>
      </a:defRPr>
    </a:lvl1pPr>
    <a:lvl2pPr marL="457200" algn="l" rtl="0" eaLnBrk="0" fontAlgn="base" hangingPunct="0">
      <a:spcBef>
        <a:spcPct val="30000"/>
      </a:spcBef>
      <a:spcAft>
        <a:spcPct val="0"/>
      </a:spcAft>
      <a:defRPr sz="1200" kern="1200">
        <a:solidFill>
          <a:schemeClr val="tx1"/>
        </a:solidFill>
        <a:latin typeface="+mn-lt"/>
        <a:ea typeface="ヒラギノ角ゴ Pro W3" pitchFamily="-65" charset="-128"/>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noFill/>
          <a:ln>
            <a:solidFill>
              <a:srgbClr val="000000"/>
            </a:solidFill>
            <a:miter lim="800000"/>
            <a:headEnd/>
            <a:tailEnd/>
          </a:ln>
        </p:spPr>
      </p:sp>
      <p:sp>
        <p:nvSpPr>
          <p:cNvPr id="15363" name="Notes Placeholder 2"/>
          <p:cNvSpPr>
            <a:spLocks noGrp="1"/>
          </p:cNvSpPr>
          <p:nvPr>
            <p:ph type="body" idx="1"/>
          </p:nvPr>
        </p:nvSpPr>
        <p:spPr bwMode="auto">
          <a:noFill/>
        </p:spPr>
        <p:txBody>
          <a:bodyPr/>
          <a:lstStyle/>
          <a:p>
            <a:pPr eaLnBrk="1" hangingPunct="1">
              <a:spcBef>
                <a:spcPct val="0"/>
              </a:spcBef>
            </a:pPr>
            <a:endParaRPr lang="en-US"/>
          </a:p>
        </p:txBody>
      </p:sp>
      <p:sp>
        <p:nvSpPr>
          <p:cNvPr id="15364" name="Slide Number Placeholder 3"/>
          <p:cNvSpPr>
            <a:spLocks noGrp="1"/>
          </p:cNvSpPr>
          <p:nvPr>
            <p:ph type="sldNum" sz="quarter" idx="5"/>
          </p:nvPr>
        </p:nvSpPr>
        <p:spPr bwMode="auto">
          <a:noFill/>
          <a:ln>
            <a:miter lim="800000"/>
            <a:headEnd/>
            <a:tailEnd/>
          </a:ln>
        </p:spPr>
        <p:txBody>
          <a:bodyPr/>
          <a:lstStyle/>
          <a:p>
            <a:fld id="{B6200894-4D64-CC40-BD32-1EDD495CCC0F}" type="slidenum">
              <a:rPr lang="en-US"/>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79725" y="11361738"/>
            <a:ext cx="32645350" cy="7840662"/>
          </a:xfrm>
        </p:spPr>
        <p:txBody>
          <a:bodyPr/>
          <a:lstStyle/>
          <a:p>
            <a:r>
              <a:rPr lang="en-US" smtClean="0"/>
              <a:t>Click to edit Master title style</a:t>
            </a:r>
            <a:endParaRPr lang="en-US"/>
          </a:p>
        </p:txBody>
      </p:sp>
      <p:sp>
        <p:nvSpPr>
          <p:cNvPr id="3" name="Subtitle 2"/>
          <p:cNvSpPr>
            <a:spLocks noGrp="1"/>
          </p:cNvSpPr>
          <p:nvPr>
            <p:ph type="subTitle" idx="1"/>
          </p:nvPr>
        </p:nvSpPr>
        <p:spPr>
          <a:xfrm>
            <a:off x="5761038" y="20726400"/>
            <a:ext cx="26882725" cy="93472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ln/>
        </p:spPr>
        <p:txBody>
          <a:bodyPr/>
          <a:lstStyle>
            <a:lvl1pPr>
              <a:defRPr/>
            </a:lvl1pPr>
          </a:lstStyle>
          <a:p>
            <a:fld id="{A62E778E-F0B2-474A-A776-B34A13F99F37}"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ln/>
        </p:spPr>
        <p:txBody>
          <a:bodyPr/>
          <a:lstStyle>
            <a:lvl1pPr>
              <a:defRPr/>
            </a:lvl1pPr>
          </a:lstStyle>
          <a:p>
            <a:fld id="{F59A69BC-64A9-9147-BD67-82A3FE6B8C37}"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363738" y="3251200"/>
            <a:ext cx="8161337" cy="292608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879725" y="3251200"/>
            <a:ext cx="24331613" cy="29260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ln/>
        </p:spPr>
        <p:txBody>
          <a:bodyPr/>
          <a:lstStyle>
            <a:lvl1pPr>
              <a:defRPr/>
            </a:lvl1pPr>
          </a:lstStyle>
          <a:p>
            <a:fld id="{A690F3EF-B54E-8B4F-84FE-368A42B57E18}"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ln/>
        </p:spPr>
        <p:txBody>
          <a:bodyPr/>
          <a:lstStyle>
            <a:lvl1pPr>
              <a:defRPr/>
            </a:lvl1pPr>
          </a:lstStyle>
          <a:p>
            <a:fld id="{DF5EF5D6-5D9C-5042-B53F-81B84E781AD0}"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3" y="23502938"/>
            <a:ext cx="32643762" cy="726440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3033713" y="15501938"/>
            <a:ext cx="32643762" cy="80010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ln/>
        </p:spPr>
        <p:txBody>
          <a:bodyPr/>
          <a:lstStyle>
            <a:lvl1pPr>
              <a:defRPr/>
            </a:lvl1pPr>
          </a:lstStyle>
          <a:p>
            <a:fld id="{51D4D68C-38AB-FB40-A711-B185D761FC6E}"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879725" y="10566400"/>
            <a:ext cx="16246475" cy="21945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9278600" y="10566400"/>
            <a:ext cx="16246475" cy="21945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endParaRPr lang="en-US"/>
          </a:p>
        </p:txBody>
      </p:sp>
      <p:sp>
        <p:nvSpPr>
          <p:cNvPr id="7" name="Rectangle 6"/>
          <p:cNvSpPr>
            <a:spLocks noGrp="1" noChangeArrowheads="1"/>
          </p:cNvSpPr>
          <p:nvPr>
            <p:ph type="sldNum" sz="quarter" idx="12"/>
          </p:nvPr>
        </p:nvSpPr>
        <p:spPr>
          <a:ln/>
        </p:spPr>
        <p:txBody>
          <a:bodyPr/>
          <a:lstStyle>
            <a:lvl1pPr>
              <a:defRPr/>
            </a:lvl1pPr>
          </a:lstStyle>
          <a:p>
            <a:fld id="{3747CF30-BE2F-0943-947E-E1D68335E82B}"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875" y="1465263"/>
            <a:ext cx="34563050"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920875" y="8186738"/>
            <a:ext cx="16968788" cy="3413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920875" y="11599863"/>
            <a:ext cx="16968788" cy="210724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508788" y="8186738"/>
            <a:ext cx="16975137" cy="3413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19508788" y="11599863"/>
            <a:ext cx="16975137" cy="210724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endParaRPr lang="en-US"/>
          </a:p>
        </p:txBody>
      </p:sp>
      <p:sp>
        <p:nvSpPr>
          <p:cNvPr id="8" name="Rectangle 5"/>
          <p:cNvSpPr>
            <a:spLocks noGrp="1" noChangeArrowheads="1"/>
          </p:cNvSpPr>
          <p:nvPr>
            <p:ph type="ftr" sz="quarter" idx="11"/>
          </p:nvPr>
        </p:nvSpPr>
        <p:spPr>
          <a:ln/>
        </p:spPr>
        <p:txBody>
          <a:bodyPr/>
          <a:lstStyle>
            <a:lvl1pPr>
              <a:defRPr/>
            </a:lvl1pPr>
          </a:lstStyle>
          <a:p>
            <a:endParaRPr lang="en-US"/>
          </a:p>
        </p:txBody>
      </p:sp>
      <p:sp>
        <p:nvSpPr>
          <p:cNvPr id="9" name="Rectangle 6"/>
          <p:cNvSpPr>
            <a:spLocks noGrp="1" noChangeArrowheads="1"/>
          </p:cNvSpPr>
          <p:nvPr>
            <p:ph type="sldNum" sz="quarter" idx="12"/>
          </p:nvPr>
        </p:nvSpPr>
        <p:spPr>
          <a:ln/>
        </p:spPr>
        <p:txBody>
          <a:bodyPr/>
          <a:lstStyle>
            <a:lvl1pPr>
              <a:defRPr/>
            </a:lvl1pPr>
          </a:lstStyle>
          <a:p>
            <a:fld id="{727A6FE9-7607-3047-8771-F8563981A7B6}"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endParaRPr lang="en-US"/>
          </a:p>
        </p:txBody>
      </p:sp>
      <p:sp>
        <p:nvSpPr>
          <p:cNvPr id="4" name="Rectangle 5"/>
          <p:cNvSpPr>
            <a:spLocks noGrp="1" noChangeArrowheads="1"/>
          </p:cNvSpPr>
          <p:nvPr>
            <p:ph type="ftr" sz="quarter" idx="11"/>
          </p:nvPr>
        </p:nvSpPr>
        <p:spPr>
          <a:ln/>
        </p:spPr>
        <p:txBody>
          <a:bodyPr/>
          <a:lstStyle>
            <a:lvl1pPr>
              <a:defRPr/>
            </a:lvl1pPr>
          </a:lstStyle>
          <a:p>
            <a:endParaRPr lang="en-US"/>
          </a:p>
        </p:txBody>
      </p:sp>
      <p:sp>
        <p:nvSpPr>
          <p:cNvPr id="5" name="Rectangle 6"/>
          <p:cNvSpPr>
            <a:spLocks noGrp="1" noChangeArrowheads="1"/>
          </p:cNvSpPr>
          <p:nvPr>
            <p:ph type="sldNum" sz="quarter" idx="12"/>
          </p:nvPr>
        </p:nvSpPr>
        <p:spPr>
          <a:ln/>
        </p:spPr>
        <p:txBody>
          <a:bodyPr/>
          <a:lstStyle>
            <a:lvl1pPr>
              <a:defRPr/>
            </a:lvl1pPr>
          </a:lstStyle>
          <a:p>
            <a:fld id="{DCA03AD9-3266-F848-ACF1-C0B9E2E49597}"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p>
        </p:txBody>
      </p:sp>
      <p:sp>
        <p:nvSpPr>
          <p:cNvPr id="3" name="Rectangle 5"/>
          <p:cNvSpPr>
            <a:spLocks noGrp="1" noChangeArrowheads="1"/>
          </p:cNvSpPr>
          <p:nvPr>
            <p:ph type="ftr" sz="quarter" idx="11"/>
          </p:nvPr>
        </p:nvSpPr>
        <p:spPr>
          <a:ln/>
        </p:spPr>
        <p:txBody>
          <a:bodyPr/>
          <a:lstStyle>
            <a:lvl1pPr>
              <a:defRPr/>
            </a:lvl1pPr>
          </a:lstStyle>
          <a:p>
            <a:endParaRPr lang="en-US"/>
          </a:p>
        </p:txBody>
      </p:sp>
      <p:sp>
        <p:nvSpPr>
          <p:cNvPr id="4" name="Rectangle 6"/>
          <p:cNvSpPr>
            <a:spLocks noGrp="1" noChangeArrowheads="1"/>
          </p:cNvSpPr>
          <p:nvPr>
            <p:ph type="sldNum" sz="quarter" idx="12"/>
          </p:nvPr>
        </p:nvSpPr>
        <p:spPr>
          <a:ln/>
        </p:spPr>
        <p:txBody>
          <a:bodyPr/>
          <a:lstStyle>
            <a:lvl1pPr>
              <a:defRPr/>
            </a:lvl1pPr>
          </a:lstStyle>
          <a:p>
            <a:fld id="{4ED54288-C4CD-9843-A5B9-B4BAF45B01AA}"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875" y="1455738"/>
            <a:ext cx="12634913" cy="619760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5014575" y="1455738"/>
            <a:ext cx="21469350" cy="31216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920875" y="7653338"/>
            <a:ext cx="12634913" cy="25019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endParaRPr lang="en-US"/>
          </a:p>
        </p:txBody>
      </p:sp>
      <p:sp>
        <p:nvSpPr>
          <p:cNvPr id="7" name="Rectangle 6"/>
          <p:cNvSpPr>
            <a:spLocks noGrp="1" noChangeArrowheads="1"/>
          </p:cNvSpPr>
          <p:nvPr>
            <p:ph type="sldNum" sz="quarter" idx="12"/>
          </p:nvPr>
        </p:nvSpPr>
        <p:spPr>
          <a:ln/>
        </p:spPr>
        <p:txBody>
          <a:bodyPr/>
          <a:lstStyle>
            <a:lvl1pPr>
              <a:defRPr/>
            </a:lvl1pPr>
          </a:lstStyle>
          <a:p>
            <a:fld id="{1096C1B6-1444-3243-AAA1-EC4BA7107832}"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925" y="25603200"/>
            <a:ext cx="23042563" cy="302260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7527925" y="3268663"/>
            <a:ext cx="23042563" cy="21945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7527925" y="28625800"/>
            <a:ext cx="23042563" cy="42926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endParaRPr lang="en-US"/>
          </a:p>
        </p:txBody>
      </p:sp>
      <p:sp>
        <p:nvSpPr>
          <p:cNvPr id="7" name="Rectangle 6"/>
          <p:cNvSpPr>
            <a:spLocks noGrp="1" noChangeArrowheads="1"/>
          </p:cNvSpPr>
          <p:nvPr>
            <p:ph type="sldNum" sz="quarter" idx="12"/>
          </p:nvPr>
        </p:nvSpPr>
        <p:spPr>
          <a:ln/>
        </p:spPr>
        <p:txBody>
          <a:bodyPr/>
          <a:lstStyle>
            <a:lvl1pPr>
              <a:defRPr/>
            </a:lvl1pPr>
          </a:lstStyle>
          <a:p>
            <a:fld id="{C6F7134E-F165-0842-9442-5D08B9E54951}"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879725" y="3251200"/>
            <a:ext cx="32645350" cy="6096000"/>
          </a:xfrm>
          <a:prstGeom prst="rect">
            <a:avLst/>
          </a:prstGeom>
          <a:noFill/>
          <a:ln w="9525">
            <a:noFill/>
            <a:miter lim="800000"/>
            <a:headEnd/>
            <a:tailEnd/>
          </a:ln>
        </p:spPr>
        <p:txBody>
          <a:bodyPr vert="horz" wrap="square" lIns="501612" tIns="250806" rIns="501612" bIns="250806"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2879725" y="10566400"/>
            <a:ext cx="32645350" cy="21945600"/>
          </a:xfrm>
          <a:prstGeom prst="rect">
            <a:avLst/>
          </a:prstGeom>
          <a:noFill/>
          <a:ln w="9525">
            <a:noFill/>
            <a:miter lim="800000"/>
            <a:headEnd/>
            <a:tailEnd/>
          </a:ln>
        </p:spPr>
        <p:txBody>
          <a:bodyPr vert="horz" wrap="square" lIns="501612" tIns="250806" rIns="501612" bIns="25080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2879725" y="33324800"/>
            <a:ext cx="8001000" cy="2438400"/>
          </a:xfrm>
          <a:prstGeom prst="rect">
            <a:avLst/>
          </a:prstGeom>
          <a:noFill/>
          <a:ln w="9525">
            <a:noFill/>
            <a:miter lim="800000"/>
            <a:headEnd/>
            <a:tailEnd/>
          </a:ln>
          <a:effectLst/>
        </p:spPr>
        <p:txBody>
          <a:bodyPr vert="horz" wrap="square" lIns="501612" tIns="250806" rIns="501612" bIns="250806" numCol="1" anchor="t" anchorCtr="0" compatLnSpc="1">
            <a:prstTxWarp prst="textNoShape">
              <a:avLst/>
            </a:prstTxWarp>
          </a:bodyPr>
          <a:lstStyle>
            <a:lvl1pPr>
              <a:defRPr sz="7700"/>
            </a:lvl1pPr>
          </a:lstStyle>
          <a:p>
            <a:endParaRPr lang="en-US"/>
          </a:p>
        </p:txBody>
      </p:sp>
      <p:sp>
        <p:nvSpPr>
          <p:cNvPr id="1029" name="Rectangle 5"/>
          <p:cNvSpPr>
            <a:spLocks noGrp="1" noChangeArrowheads="1"/>
          </p:cNvSpPr>
          <p:nvPr>
            <p:ph type="ftr" sz="quarter" idx="3"/>
          </p:nvPr>
        </p:nvSpPr>
        <p:spPr bwMode="auto">
          <a:xfrm>
            <a:off x="13122275" y="33324800"/>
            <a:ext cx="12160250" cy="2438400"/>
          </a:xfrm>
          <a:prstGeom prst="rect">
            <a:avLst/>
          </a:prstGeom>
          <a:noFill/>
          <a:ln w="9525">
            <a:noFill/>
            <a:miter lim="800000"/>
            <a:headEnd/>
            <a:tailEnd/>
          </a:ln>
          <a:effectLst/>
        </p:spPr>
        <p:txBody>
          <a:bodyPr vert="horz" wrap="square" lIns="501612" tIns="250806" rIns="501612" bIns="250806" numCol="1" anchor="t" anchorCtr="0" compatLnSpc="1">
            <a:prstTxWarp prst="textNoShape">
              <a:avLst/>
            </a:prstTxWarp>
          </a:bodyPr>
          <a:lstStyle>
            <a:lvl1pPr algn="ctr">
              <a:defRPr sz="7700"/>
            </a:lvl1pPr>
          </a:lstStyle>
          <a:p>
            <a:endParaRPr lang="en-US"/>
          </a:p>
        </p:txBody>
      </p:sp>
      <p:sp>
        <p:nvSpPr>
          <p:cNvPr id="1030" name="Rectangle 6"/>
          <p:cNvSpPr>
            <a:spLocks noGrp="1" noChangeArrowheads="1"/>
          </p:cNvSpPr>
          <p:nvPr>
            <p:ph type="sldNum" sz="quarter" idx="4"/>
          </p:nvPr>
        </p:nvSpPr>
        <p:spPr bwMode="auto">
          <a:xfrm>
            <a:off x="27524075" y="33324800"/>
            <a:ext cx="8001000" cy="2438400"/>
          </a:xfrm>
          <a:prstGeom prst="rect">
            <a:avLst/>
          </a:prstGeom>
          <a:noFill/>
          <a:ln w="9525">
            <a:noFill/>
            <a:miter lim="800000"/>
            <a:headEnd/>
            <a:tailEnd/>
          </a:ln>
          <a:effectLst/>
        </p:spPr>
        <p:txBody>
          <a:bodyPr vert="horz" wrap="square" lIns="501612" tIns="250806" rIns="501612" bIns="250806" numCol="1" anchor="t" anchorCtr="0" compatLnSpc="1">
            <a:prstTxWarp prst="textNoShape">
              <a:avLst/>
            </a:prstTxWarp>
          </a:bodyPr>
          <a:lstStyle>
            <a:lvl1pPr algn="r">
              <a:defRPr sz="7700"/>
            </a:lvl1pPr>
          </a:lstStyle>
          <a:p>
            <a:fld id="{D6A6726D-58FA-9D40-9AA1-28FA6F724C96}"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5016500" rtl="0" eaLnBrk="0" fontAlgn="base" hangingPunct="0">
        <a:spcBef>
          <a:spcPct val="0"/>
        </a:spcBef>
        <a:spcAft>
          <a:spcPct val="0"/>
        </a:spcAft>
        <a:defRPr sz="24100">
          <a:solidFill>
            <a:schemeClr val="tx2"/>
          </a:solidFill>
          <a:latin typeface="+mj-lt"/>
          <a:ea typeface="ヒラギノ角ゴ Pro W3" charset="-128"/>
          <a:cs typeface="ヒラギノ角ゴ Pro W3" charset="-128"/>
        </a:defRPr>
      </a:lvl1pPr>
      <a:lvl2pPr algn="ctr" defTabSz="5016500" rtl="0" eaLnBrk="0" fontAlgn="base" hangingPunct="0">
        <a:spcBef>
          <a:spcPct val="0"/>
        </a:spcBef>
        <a:spcAft>
          <a:spcPct val="0"/>
        </a:spcAft>
        <a:defRPr sz="24100">
          <a:solidFill>
            <a:schemeClr val="tx2"/>
          </a:solidFill>
          <a:latin typeface="Times New Roman" pitchFamily="18" charset="0"/>
          <a:ea typeface="ヒラギノ角ゴ Pro W3" charset="-128"/>
          <a:cs typeface="ヒラギノ角ゴ Pro W3" charset="-128"/>
        </a:defRPr>
      </a:lvl2pPr>
      <a:lvl3pPr algn="ctr" defTabSz="5016500" rtl="0" eaLnBrk="0" fontAlgn="base" hangingPunct="0">
        <a:spcBef>
          <a:spcPct val="0"/>
        </a:spcBef>
        <a:spcAft>
          <a:spcPct val="0"/>
        </a:spcAft>
        <a:defRPr sz="24100">
          <a:solidFill>
            <a:schemeClr val="tx2"/>
          </a:solidFill>
          <a:latin typeface="Times New Roman" pitchFamily="18" charset="0"/>
          <a:ea typeface="ヒラギノ角ゴ Pro W3" charset="-128"/>
          <a:cs typeface="ヒラギノ角ゴ Pro W3" charset="-128"/>
        </a:defRPr>
      </a:lvl3pPr>
      <a:lvl4pPr algn="ctr" defTabSz="5016500" rtl="0" eaLnBrk="0" fontAlgn="base" hangingPunct="0">
        <a:spcBef>
          <a:spcPct val="0"/>
        </a:spcBef>
        <a:spcAft>
          <a:spcPct val="0"/>
        </a:spcAft>
        <a:defRPr sz="24100">
          <a:solidFill>
            <a:schemeClr val="tx2"/>
          </a:solidFill>
          <a:latin typeface="Times New Roman" pitchFamily="18" charset="0"/>
          <a:ea typeface="ヒラギノ角ゴ Pro W3" charset="-128"/>
          <a:cs typeface="ヒラギノ角ゴ Pro W3" charset="-128"/>
        </a:defRPr>
      </a:lvl4pPr>
      <a:lvl5pPr algn="ctr" defTabSz="5016500" rtl="0" eaLnBrk="0" fontAlgn="base" hangingPunct="0">
        <a:spcBef>
          <a:spcPct val="0"/>
        </a:spcBef>
        <a:spcAft>
          <a:spcPct val="0"/>
        </a:spcAft>
        <a:defRPr sz="24100">
          <a:solidFill>
            <a:schemeClr val="tx2"/>
          </a:solidFill>
          <a:latin typeface="Times New Roman" pitchFamily="18" charset="0"/>
          <a:ea typeface="ヒラギノ角ゴ Pro W3" charset="-128"/>
          <a:cs typeface="ヒラギノ角ゴ Pro W3" charset="-128"/>
        </a:defRPr>
      </a:lvl5pPr>
      <a:lvl6pPr marL="457200" algn="ctr" defTabSz="5016500" rtl="0" fontAlgn="base">
        <a:spcBef>
          <a:spcPct val="0"/>
        </a:spcBef>
        <a:spcAft>
          <a:spcPct val="0"/>
        </a:spcAft>
        <a:defRPr sz="24100">
          <a:solidFill>
            <a:schemeClr val="tx2"/>
          </a:solidFill>
          <a:latin typeface="Times New Roman" pitchFamily="18" charset="0"/>
        </a:defRPr>
      </a:lvl6pPr>
      <a:lvl7pPr marL="914400" algn="ctr" defTabSz="5016500" rtl="0" fontAlgn="base">
        <a:spcBef>
          <a:spcPct val="0"/>
        </a:spcBef>
        <a:spcAft>
          <a:spcPct val="0"/>
        </a:spcAft>
        <a:defRPr sz="24100">
          <a:solidFill>
            <a:schemeClr val="tx2"/>
          </a:solidFill>
          <a:latin typeface="Times New Roman" pitchFamily="18" charset="0"/>
        </a:defRPr>
      </a:lvl7pPr>
      <a:lvl8pPr marL="1371600" algn="ctr" defTabSz="5016500" rtl="0" fontAlgn="base">
        <a:spcBef>
          <a:spcPct val="0"/>
        </a:spcBef>
        <a:spcAft>
          <a:spcPct val="0"/>
        </a:spcAft>
        <a:defRPr sz="24100">
          <a:solidFill>
            <a:schemeClr val="tx2"/>
          </a:solidFill>
          <a:latin typeface="Times New Roman" pitchFamily="18" charset="0"/>
        </a:defRPr>
      </a:lvl8pPr>
      <a:lvl9pPr marL="1828800" algn="ctr" defTabSz="5016500" rtl="0" fontAlgn="base">
        <a:spcBef>
          <a:spcPct val="0"/>
        </a:spcBef>
        <a:spcAft>
          <a:spcPct val="0"/>
        </a:spcAft>
        <a:defRPr sz="24100">
          <a:solidFill>
            <a:schemeClr val="tx2"/>
          </a:solidFill>
          <a:latin typeface="Times New Roman" pitchFamily="18" charset="0"/>
        </a:defRPr>
      </a:lvl9pPr>
    </p:titleStyle>
    <p:bodyStyle>
      <a:lvl1pPr marL="1881188" indent="-1881188" algn="l" defTabSz="5016500" rtl="0" eaLnBrk="0" fontAlgn="base" hangingPunct="0">
        <a:spcBef>
          <a:spcPct val="20000"/>
        </a:spcBef>
        <a:spcAft>
          <a:spcPct val="0"/>
        </a:spcAft>
        <a:buChar char="•"/>
        <a:defRPr sz="17600">
          <a:solidFill>
            <a:schemeClr val="tx1"/>
          </a:solidFill>
          <a:latin typeface="+mn-lt"/>
          <a:ea typeface="ヒラギノ角ゴ Pro W3" charset="-128"/>
          <a:cs typeface="ヒラギノ角ゴ Pro W3" charset="-128"/>
        </a:defRPr>
      </a:lvl1pPr>
      <a:lvl2pPr marL="4075113" indent="-1566863" algn="l" defTabSz="5016500" rtl="0" eaLnBrk="0" fontAlgn="base" hangingPunct="0">
        <a:spcBef>
          <a:spcPct val="20000"/>
        </a:spcBef>
        <a:spcAft>
          <a:spcPct val="0"/>
        </a:spcAft>
        <a:buChar char="–"/>
        <a:defRPr sz="15400">
          <a:solidFill>
            <a:schemeClr val="tx1"/>
          </a:solidFill>
          <a:latin typeface="+mn-lt"/>
          <a:ea typeface="ヒラギノ角ゴ Pro W3" pitchFamily="-65" charset="-128"/>
        </a:defRPr>
      </a:lvl2pPr>
      <a:lvl3pPr marL="6270625" indent="-1254125" algn="l" defTabSz="5016500" rtl="0" eaLnBrk="0" fontAlgn="base" hangingPunct="0">
        <a:spcBef>
          <a:spcPct val="20000"/>
        </a:spcBef>
        <a:spcAft>
          <a:spcPct val="0"/>
        </a:spcAft>
        <a:buChar char="•"/>
        <a:defRPr sz="13200">
          <a:solidFill>
            <a:schemeClr val="tx1"/>
          </a:solidFill>
          <a:latin typeface="+mn-lt"/>
          <a:ea typeface="ＭＳ Ｐゴシック" charset="-128"/>
        </a:defRPr>
      </a:lvl3pPr>
      <a:lvl4pPr marL="8778875" indent="-1254125" algn="l" defTabSz="5016500" rtl="0" eaLnBrk="0" fontAlgn="base" hangingPunct="0">
        <a:spcBef>
          <a:spcPct val="20000"/>
        </a:spcBef>
        <a:spcAft>
          <a:spcPct val="0"/>
        </a:spcAft>
        <a:buChar char="–"/>
        <a:defRPr sz="11000">
          <a:solidFill>
            <a:schemeClr val="tx1"/>
          </a:solidFill>
          <a:latin typeface="+mn-lt"/>
          <a:ea typeface="ＭＳ Ｐゴシック" charset="-128"/>
        </a:defRPr>
      </a:lvl4pPr>
      <a:lvl5pPr marL="11285538" indent="-1252538" algn="l" defTabSz="5016500" rtl="0" eaLnBrk="0" fontAlgn="base" hangingPunct="0">
        <a:spcBef>
          <a:spcPct val="20000"/>
        </a:spcBef>
        <a:spcAft>
          <a:spcPct val="0"/>
        </a:spcAft>
        <a:buChar char="»"/>
        <a:defRPr sz="11000">
          <a:solidFill>
            <a:schemeClr val="tx1"/>
          </a:solidFill>
          <a:latin typeface="+mn-lt"/>
          <a:ea typeface="ＭＳ Ｐゴシック" charset="-128"/>
        </a:defRPr>
      </a:lvl5pPr>
      <a:lvl6pPr marL="11742738" indent="-1252538" algn="l" defTabSz="5016500" rtl="0" fontAlgn="base">
        <a:spcBef>
          <a:spcPct val="20000"/>
        </a:spcBef>
        <a:spcAft>
          <a:spcPct val="0"/>
        </a:spcAft>
        <a:buChar char="»"/>
        <a:defRPr sz="11000">
          <a:solidFill>
            <a:schemeClr val="tx1"/>
          </a:solidFill>
          <a:latin typeface="+mn-lt"/>
        </a:defRPr>
      </a:lvl6pPr>
      <a:lvl7pPr marL="12199938" indent="-1252538" algn="l" defTabSz="5016500" rtl="0" fontAlgn="base">
        <a:spcBef>
          <a:spcPct val="20000"/>
        </a:spcBef>
        <a:spcAft>
          <a:spcPct val="0"/>
        </a:spcAft>
        <a:buChar char="»"/>
        <a:defRPr sz="11000">
          <a:solidFill>
            <a:schemeClr val="tx1"/>
          </a:solidFill>
          <a:latin typeface="+mn-lt"/>
        </a:defRPr>
      </a:lvl7pPr>
      <a:lvl8pPr marL="12657138" indent="-1252538" algn="l" defTabSz="5016500" rtl="0" fontAlgn="base">
        <a:spcBef>
          <a:spcPct val="20000"/>
        </a:spcBef>
        <a:spcAft>
          <a:spcPct val="0"/>
        </a:spcAft>
        <a:buChar char="»"/>
        <a:defRPr sz="11000">
          <a:solidFill>
            <a:schemeClr val="tx1"/>
          </a:solidFill>
          <a:latin typeface="+mn-lt"/>
        </a:defRPr>
      </a:lvl8pPr>
      <a:lvl9pPr marL="13114338" indent="-1252538" algn="l" defTabSz="5016500" rtl="0" fontAlgn="base">
        <a:spcBef>
          <a:spcPct val="20000"/>
        </a:spcBef>
        <a:spcAft>
          <a:spcPct val="0"/>
        </a:spcAft>
        <a:buChar char="»"/>
        <a:defRPr sz="11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gif"/><Relationship Id="rId20" Type="http://schemas.openxmlformats.org/officeDocument/2006/relationships/image" Target="../media/image16.JPG"/><Relationship Id="rId21" Type="http://schemas.openxmlformats.org/officeDocument/2006/relationships/image" Target="../media/image17.png"/><Relationship Id="rId22" Type="http://schemas.openxmlformats.org/officeDocument/2006/relationships/image" Target="../media/image18.png"/><Relationship Id="rId23" Type="http://schemas.openxmlformats.org/officeDocument/2006/relationships/image" Target="../media/image19.png"/><Relationship Id="rId24" Type="http://schemas.openxmlformats.org/officeDocument/2006/relationships/image" Target="../media/image20.png"/><Relationship Id="rId25" Type="http://schemas.openxmlformats.org/officeDocument/2006/relationships/image" Target="../media/image21.png"/><Relationship Id="rId26" Type="http://schemas.openxmlformats.org/officeDocument/2006/relationships/comments" Target="../comments/comment1.xml"/><Relationship Id="rId10" Type="http://schemas.openxmlformats.org/officeDocument/2006/relationships/image" Target="../media/image8.png"/><Relationship Id="rId11" Type="http://schemas.openxmlformats.org/officeDocument/2006/relationships/image" Target="../media/image9.jpg"/><Relationship Id="rId12" Type="http://schemas.openxmlformats.org/officeDocument/2006/relationships/image" Target="../media/image10.JPG"/><Relationship Id="rId13" Type="http://schemas.openxmlformats.org/officeDocument/2006/relationships/image" Target="../media/image11.JPG"/><Relationship Id="rId14" Type="http://schemas.openxmlformats.org/officeDocument/2006/relationships/image" Target="../media/image12.png"/><Relationship Id="rId15" Type="http://schemas.openxmlformats.org/officeDocument/2006/relationships/hyperlink" Target="http://en.wikipedia.org/wiki/File:Fluorouracil3DanZ.gif" TargetMode="External"/><Relationship Id="rId16" Type="http://schemas.openxmlformats.org/officeDocument/2006/relationships/image" Target="../media/image13.gif"/><Relationship Id="rId17" Type="http://schemas.openxmlformats.org/officeDocument/2006/relationships/hyperlink" Target="https://www.google.com/url?q=http://molecules.gnu-darwin.org/mod/acid/tetrahydro-acid-more.html&amp;sa=U&amp;ei=GuU-U7meDuPe0QHbxoEY&amp;ved=0CFIQ9QEwEjg8&amp;usg=AFQjCNHNYfKDhfoAs12KmsoZ7SGwkK6-mg" TargetMode="External"/><Relationship Id="rId18" Type="http://schemas.openxmlformats.org/officeDocument/2006/relationships/image" Target="../media/image14.jpeg"/><Relationship Id="rId19" Type="http://schemas.openxmlformats.org/officeDocument/2006/relationships/image" Target="../media/image15.jpeg"/><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image" Target="../media/image3.gif"/><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descr="Screenshot 2015-04-11 16.02.25.png"/>
          <p:cNvPicPr>
            <a:picLocks noChangeAspect="1"/>
          </p:cNvPicPr>
          <p:nvPr/>
        </p:nvPicPr>
        <p:blipFill rotWithShape="1">
          <a:blip r:embed="rId3">
            <a:extLst>
              <a:ext uri="{28A0092B-C50C-407E-A947-70E740481C1C}">
                <a14:useLocalDpi xmlns:a14="http://schemas.microsoft.com/office/drawing/2010/main" val="0"/>
              </a:ext>
            </a:extLst>
          </a:blip>
          <a:srcRect l="15893" r="22424" b="22449"/>
          <a:stretch/>
        </p:blipFill>
        <p:spPr>
          <a:xfrm>
            <a:off x="17221200" y="6400800"/>
            <a:ext cx="4562886" cy="3686100"/>
          </a:xfrm>
          <a:prstGeom prst="rect">
            <a:avLst/>
          </a:prstGeom>
        </p:spPr>
      </p:pic>
      <p:sp>
        <p:nvSpPr>
          <p:cNvPr id="14346" name="Rectangle 47"/>
          <p:cNvSpPr>
            <a:spLocks noChangeArrowheads="1"/>
          </p:cNvSpPr>
          <p:nvPr/>
        </p:nvSpPr>
        <p:spPr bwMode="auto">
          <a:xfrm>
            <a:off x="11206048" y="26159762"/>
            <a:ext cx="7772400" cy="1371600"/>
          </a:xfrm>
          <a:prstGeom prst="rect">
            <a:avLst/>
          </a:prstGeom>
          <a:noFill/>
          <a:ln w="9525">
            <a:noFill/>
            <a:miter lim="800000"/>
            <a:headEnd/>
            <a:tailEnd/>
          </a:ln>
        </p:spPr>
        <p:txBody>
          <a:bodyPr lIns="92075" tIns="46038" rIns="92075" bIns="46038">
            <a:prstTxWarp prst="textNoShape">
              <a:avLst/>
            </a:prstTxWarp>
          </a:bodyPr>
          <a:lstStyle/>
          <a:p>
            <a:pPr algn="just" eaLnBrk="0" hangingPunct="0"/>
            <a:endParaRPr lang="en-US" sz="2800"/>
          </a:p>
        </p:txBody>
      </p:sp>
      <p:sp>
        <p:nvSpPr>
          <p:cNvPr id="14350" name="Text Box 60"/>
          <p:cNvSpPr txBox="1">
            <a:spLocks noChangeArrowheads="1"/>
          </p:cNvSpPr>
          <p:nvPr/>
        </p:nvSpPr>
        <p:spPr bwMode="auto">
          <a:xfrm>
            <a:off x="28346400" y="24003000"/>
            <a:ext cx="9713117" cy="769441"/>
          </a:xfrm>
          <a:prstGeom prst="rect">
            <a:avLst/>
          </a:prstGeom>
          <a:noFill/>
          <a:ln w="9525">
            <a:noFill/>
            <a:miter lim="800000"/>
            <a:headEnd/>
            <a:tailEnd/>
          </a:ln>
        </p:spPr>
        <p:txBody>
          <a:bodyPr wrap="square">
            <a:prstTxWarp prst="textNoShape">
              <a:avLst/>
            </a:prstTxWarp>
            <a:spAutoFit/>
          </a:bodyPr>
          <a:lstStyle/>
          <a:p>
            <a:pPr algn="ctr" eaLnBrk="0" hangingPunct="0"/>
            <a:r>
              <a:rPr lang="en-US" sz="4400" b="1" i="1" dirty="0" smtClean="0">
                <a:solidFill>
                  <a:srgbClr val="0CA413"/>
                </a:solidFill>
              </a:rPr>
              <a:t>Implication in Human MSH2  Mutations</a:t>
            </a:r>
            <a:endParaRPr lang="en-US" dirty="0">
              <a:solidFill>
                <a:srgbClr val="0CA413"/>
              </a:solidFill>
            </a:endParaRPr>
          </a:p>
        </p:txBody>
      </p:sp>
      <p:sp>
        <p:nvSpPr>
          <p:cNvPr id="14351" name="Text Box 61"/>
          <p:cNvSpPr txBox="1">
            <a:spLocks noChangeArrowheads="1"/>
          </p:cNvSpPr>
          <p:nvPr/>
        </p:nvSpPr>
        <p:spPr bwMode="auto">
          <a:xfrm>
            <a:off x="30022800" y="30556200"/>
            <a:ext cx="7658100" cy="762000"/>
          </a:xfrm>
          <a:prstGeom prst="rect">
            <a:avLst/>
          </a:prstGeom>
          <a:noFill/>
          <a:ln w="9525">
            <a:noFill/>
            <a:miter lim="800000"/>
            <a:headEnd/>
            <a:tailEnd/>
          </a:ln>
        </p:spPr>
        <p:txBody>
          <a:bodyPr>
            <a:prstTxWarp prst="textNoShape">
              <a:avLst/>
            </a:prstTxWarp>
            <a:spAutoFit/>
          </a:bodyPr>
          <a:lstStyle/>
          <a:p>
            <a:pPr algn="ctr" eaLnBrk="0" hangingPunct="0"/>
            <a:r>
              <a:rPr lang="en-US" sz="4400" b="1" i="1" dirty="0">
                <a:solidFill>
                  <a:srgbClr val="0CA413"/>
                </a:solidFill>
              </a:rPr>
              <a:t>References</a:t>
            </a:r>
            <a:endParaRPr lang="en-US" dirty="0">
              <a:solidFill>
                <a:srgbClr val="0CA413"/>
              </a:solidFill>
            </a:endParaRPr>
          </a:p>
        </p:txBody>
      </p:sp>
      <p:sp>
        <p:nvSpPr>
          <p:cNvPr id="14353" name="Text Box 63"/>
          <p:cNvSpPr txBox="1">
            <a:spLocks noChangeArrowheads="1"/>
          </p:cNvSpPr>
          <p:nvPr/>
        </p:nvSpPr>
        <p:spPr bwMode="auto">
          <a:xfrm>
            <a:off x="30175200" y="35128200"/>
            <a:ext cx="7151688" cy="701675"/>
          </a:xfrm>
          <a:prstGeom prst="rect">
            <a:avLst/>
          </a:prstGeom>
          <a:noFill/>
          <a:ln w="9525">
            <a:noFill/>
            <a:miter lim="800000"/>
            <a:headEnd/>
            <a:tailEnd/>
          </a:ln>
        </p:spPr>
        <p:txBody>
          <a:bodyPr>
            <a:prstTxWarp prst="textNoShape">
              <a:avLst/>
            </a:prstTxWarp>
            <a:spAutoFit/>
          </a:bodyPr>
          <a:lstStyle/>
          <a:p>
            <a:pPr algn="ctr" eaLnBrk="0" hangingPunct="0"/>
            <a:r>
              <a:rPr lang="en-US" sz="4000" b="1" i="1" dirty="0">
                <a:solidFill>
                  <a:srgbClr val="0CA413"/>
                </a:solidFill>
              </a:rPr>
              <a:t>Acknowledgements</a:t>
            </a:r>
            <a:endParaRPr lang="en-US" sz="2000" dirty="0">
              <a:solidFill>
                <a:srgbClr val="0CA413"/>
              </a:solidFill>
            </a:endParaRPr>
          </a:p>
        </p:txBody>
      </p:sp>
      <p:sp>
        <p:nvSpPr>
          <p:cNvPr id="2113" name="Text Box 65"/>
          <p:cNvSpPr txBox="1">
            <a:spLocks noChangeArrowheads="1"/>
          </p:cNvSpPr>
          <p:nvPr/>
        </p:nvSpPr>
        <p:spPr bwMode="auto">
          <a:xfrm>
            <a:off x="3733800" y="838200"/>
            <a:ext cx="30276800" cy="4544834"/>
          </a:xfrm>
          <a:prstGeom prst="rect">
            <a:avLst/>
          </a:prstGeom>
          <a:solidFill>
            <a:srgbClr val="0CA413">
              <a:alpha val="24000"/>
            </a:srgbClr>
          </a:solidFill>
          <a:ln w="9525">
            <a:noFill/>
            <a:miter lim="800000"/>
            <a:headEnd/>
            <a:tailEnd/>
          </a:ln>
          <a:effectLst/>
        </p:spPr>
        <p:txBody>
          <a:bodyPr wrap="square">
            <a:prstTxWarp prst="textNoShape">
              <a:avLst/>
            </a:prstTxWarp>
            <a:spAutoFit/>
          </a:bodyPr>
          <a:lstStyle/>
          <a:p>
            <a:pPr algn="ctr"/>
            <a:r>
              <a:rPr lang="en-US" sz="6000" dirty="0" smtClean="0"/>
              <a:t>Functional Studies of the Human </a:t>
            </a:r>
            <a:r>
              <a:rPr lang="en-US" sz="6000" dirty="0"/>
              <a:t>MSH2 Missense Mutations in </a:t>
            </a:r>
            <a:r>
              <a:rPr lang="en-US" sz="6000" dirty="0" smtClean="0"/>
              <a:t>Yeast Provide</a:t>
            </a:r>
          </a:p>
          <a:p>
            <a:pPr algn="ctr"/>
            <a:r>
              <a:rPr lang="en-US" sz="6000" dirty="0" smtClean="0"/>
              <a:t>Insight to Hereditary </a:t>
            </a:r>
            <a:r>
              <a:rPr lang="en-US" sz="6000" dirty="0" err="1" smtClean="0"/>
              <a:t>Nonpolyposis</a:t>
            </a:r>
            <a:r>
              <a:rPr lang="en-US" sz="6000" dirty="0" smtClean="0"/>
              <a:t> Colorectal Cancer</a:t>
            </a:r>
          </a:p>
          <a:p>
            <a:pPr algn="ctr"/>
            <a:r>
              <a:rPr lang="en-US" sz="4800" i="1" dirty="0"/>
              <a:t>Analysis of </a:t>
            </a:r>
            <a:r>
              <a:rPr lang="en-US" sz="4800" i="1" dirty="0" smtClean="0"/>
              <a:t>H658R </a:t>
            </a:r>
            <a:r>
              <a:rPr lang="en-US" sz="4800" i="1" dirty="0"/>
              <a:t>and M718I Missense Mutations In An MSH2 Yeast Model </a:t>
            </a:r>
            <a:endParaRPr lang="en-US" sz="4800" i="1" dirty="0" smtClean="0"/>
          </a:p>
          <a:p>
            <a:pPr algn="ctr"/>
            <a:r>
              <a:rPr lang="en-US" sz="4000" b="1" dirty="0" smtClean="0"/>
              <a:t>Jasmin Eatman and KayCei Moton-Melancon </a:t>
            </a:r>
          </a:p>
          <a:p>
            <a:pPr algn="ctr"/>
            <a:r>
              <a:rPr lang="en-US" sz="4800" b="1" baseline="30000" dirty="0" smtClean="0"/>
              <a:t>Advisor: Dr. Hong Qin</a:t>
            </a:r>
            <a:r>
              <a:rPr lang="en-US" sz="4800" b="1" dirty="0" smtClean="0"/>
              <a:t> </a:t>
            </a:r>
          </a:p>
          <a:p>
            <a:pPr algn="ctr">
              <a:lnSpc>
                <a:spcPct val="80000"/>
              </a:lnSpc>
            </a:pPr>
            <a:r>
              <a:rPr lang="en-US" sz="4000" b="1" dirty="0" smtClean="0"/>
              <a:t>Department of Biology, Spelman College, Atlanta, GA 30314</a:t>
            </a:r>
          </a:p>
        </p:txBody>
      </p:sp>
      <p:sp>
        <p:nvSpPr>
          <p:cNvPr id="14356" name="Text Box 66"/>
          <p:cNvSpPr txBox="1">
            <a:spLocks noChangeArrowheads="1"/>
          </p:cNvSpPr>
          <p:nvPr/>
        </p:nvSpPr>
        <p:spPr bwMode="auto">
          <a:xfrm>
            <a:off x="3429000" y="16459200"/>
            <a:ext cx="3722688" cy="762000"/>
          </a:xfrm>
          <a:prstGeom prst="rect">
            <a:avLst/>
          </a:prstGeom>
          <a:noFill/>
          <a:ln w="9525">
            <a:noFill/>
            <a:miter lim="800000"/>
            <a:headEnd/>
            <a:tailEnd/>
          </a:ln>
        </p:spPr>
        <p:txBody>
          <a:bodyPr>
            <a:prstTxWarp prst="textNoShape">
              <a:avLst/>
            </a:prstTxWarp>
            <a:spAutoFit/>
          </a:bodyPr>
          <a:lstStyle/>
          <a:p>
            <a:pPr algn="ctr" eaLnBrk="0" hangingPunct="0"/>
            <a:r>
              <a:rPr lang="en-US" sz="4400" b="1" i="1" dirty="0">
                <a:solidFill>
                  <a:srgbClr val="0CA413"/>
                </a:solidFill>
              </a:rPr>
              <a:t>Introduction</a:t>
            </a:r>
            <a:endParaRPr lang="en-US" dirty="0">
              <a:solidFill>
                <a:srgbClr val="0CA413"/>
              </a:solidFill>
            </a:endParaRPr>
          </a:p>
        </p:txBody>
      </p:sp>
      <p:sp>
        <p:nvSpPr>
          <p:cNvPr id="14358" name="Text Box 73"/>
          <p:cNvSpPr txBox="1">
            <a:spLocks noChangeArrowheads="1"/>
          </p:cNvSpPr>
          <p:nvPr/>
        </p:nvSpPr>
        <p:spPr bwMode="auto">
          <a:xfrm>
            <a:off x="15697200" y="5486400"/>
            <a:ext cx="8229600" cy="762000"/>
          </a:xfrm>
          <a:prstGeom prst="rect">
            <a:avLst/>
          </a:prstGeom>
          <a:noFill/>
          <a:ln w="9525">
            <a:noFill/>
            <a:miter lim="800000"/>
            <a:headEnd/>
            <a:tailEnd/>
          </a:ln>
        </p:spPr>
        <p:txBody>
          <a:bodyPr>
            <a:prstTxWarp prst="textNoShape">
              <a:avLst/>
            </a:prstTxWarp>
            <a:spAutoFit/>
          </a:bodyPr>
          <a:lstStyle/>
          <a:p>
            <a:pPr algn="ctr" eaLnBrk="0" hangingPunct="0"/>
            <a:r>
              <a:rPr lang="en-US" sz="4400" b="1" i="1" dirty="0" smtClean="0">
                <a:solidFill>
                  <a:srgbClr val="0CA413"/>
                </a:solidFill>
              </a:rPr>
              <a:t>Materials and Methods </a:t>
            </a:r>
            <a:endParaRPr lang="en-US" dirty="0">
              <a:solidFill>
                <a:srgbClr val="0CA413"/>
              </a:solidFill>
            </a:endParaRPr>
          </a:p>
        </p:txBody>
      </p:sp>
      <p:sp>
        <p:nvSpPr>
          <p:cNvPr id="14364" name="Text Box 56"/>
          <p:cNvSpPr txBox="1">
            <a:spLocks noChangeArrowheads="1"/>
          </p:cNvSpPr>
          <p:nvPr/>
        </p:nvSpPr>
        <p:spPr bwMode="auto">
          <a:xfrm>
            <a:off x="15316200" y="12573000"/>
            <a:ext cx="8172450" cy="762000"/>
          </a:xfrm>
          <a:prstGeom prst="rect">
            <a:avLst/>
          </a:prstGeom>
          <a:noFill/>
          <a:ln w="9525">
            <a:noFill/>
            <a:miter lim="800000"/>
            <a:headEnd/>
            <a:tailEnd/>
          </a:ln>
        </p:spPr>
        <p:txBody>
          <a:bodyPr>
            <a:prstTxWarp prst="textNoShape">
              <a:avLst/>
            </a:prstTxWarp>
            <a:spAutoFit/>
          </a:bodyPr>
          <a:lstStyle/>
          <a:p>
            <a:pPr algn="ctr" eaLnBrk="0" hangingPunct="0"/>
            <a:r>
              <a:rPr lang="en-US" sz="4400" b="1" i="1" dirty="0">
                <a:solidFill>
                  <a:srgbClr val="0CA413"/>
                </a:solidFill>
              </a:rPr>
              <a:t>Results</a:t>
            </a:r>
            <a:endParaRPr lang="en-US" dirty="0">
              <a:solidFill>
                <a:srgbClr val="0CA413"/>
              </a:solidFill>
            </a:endParaRPr>
          </a:p>
        </p:txBody>
      </p:sp>
      <p:sp>
        <p:nvSpPr>
          <p:cNvPr id="106" name="Line 8"/>
          <p:cNvSpPr>
            <a:spLocks noChangeShapeType="1"/>
          </p:cNvSpPr>
          <p:nvPr/>
        </p:nvSpPr>
        <p:spPr bwMode="auto">
          <a:xfrm flipH="1">
            <a:off x="20878800" y="6096000"/>
            <a:ext cx="381000" cy="381000"/>
          </a:xfrm>
          <a:prstGeom prst="line">
            <a:avLst/>
          </a:prstGeom>
          <a:noFill/>
          <a:ln w="63500">
            <a:solidFill>
              <a:schemeClr val="bg1"/>
            </a:solidFill>
            <a:round/>
            <a:headEnd/>
            <a:tailEnd type="triangle" w="med" len="med"/>
          </a:ln>
        </p:spPr>
        <p:txBody>
          <a:bodyPr>
            <a:prstTxWarp prst="textNoShape">
              <a:avLst/>
            </a:prstTxWarp>
          </a:bodyPr>
          <a:lstStyle/>
          <a:p>
            <a:endParaRPr lang="en-US"/>
          </a:p>
        </p:txBody>
      </p:sp>
      <p:sp>
        <p:nvSpPr>
          <p:cNvPr id="108" name="Line 8"/>
          <p:cNvSpPr>
            <a:spLocks noChangeShapeType="1"/>
          </p:cNvSpPr>
          <p:nvPr/>
        </p:nvSpPr>
        <p:spPr bwMode="auto">
          <a:xfrm flipH="1">
            <a:off x="22707600" y="6858000"/>
            <a:ext cx="381000" cy="381000"/>
          </a:xfrm>
          <a:prstGeom prst="line">
            <a:avLst/>
          </a:prstGeom>
          <a:noFill/>
          <a:ln w="63500">
            <a:solidFill>
              <a:schemeClr val="bg1"/>
            </a:solidFill>
            <a:round/>
            <a:headEnd/>
            <a:tailEnd type="triangle" w="med" len="med"/>
          </a:ln>
        </p:spPr>
        <p:txBody>
          <a:bodyPr>
            <a:prstTxWarp prst="textNoShape">
              <a:avLst/>
            </a:prstTxWarp>
          </a:bodyPr>
          <a:lstStyle/>
          <a:p>
            <a:endParaRPr lang="en-US"/>
          </a:p>
        </p:txBody>
      </p:sp>
      <p:sp>
        <p:nvSpPr>
          <p:cNvPr id="14372" name="TextBox 136"/>
          <p:cNvSpPr txBox="1">
            <a:spLocks noChangeArrowheads="1"/>
          </p:cNvSpPr>
          <p:nvPr/>
        </p:nvSpPr>
        <p:spPr bwMode="auto">
          <a:xfrm>
            <a:off x="21046283" y="17166372"/>
            <a:ext cx="6858000" cy="461963"/>
          </a:xfrm>
          <a:prstGeom prst="rect">
            <a:avLst/>
          </a:prstGeom>
          <a:noFill/>
          <a:ln w="9525">
            <a:noFill/>
            <a:miter lim="800000"/>
            <a:headEnd/>
            <a:tailEnd/>
          </a:ln>
        </p:spPr>
        <p:txBody>
          <a:bodyPr>
            <a:prstTxWarp prst="textNoShape">
              <a:avLst/>
            </a:prstTxWarp>
            <a:spAutoFit/>
          </a:bodyPr>
          <a:lstStyle/>
          <a:p>
            <a:endParaRPr lang="en-US"/>
          </a:p>
        </p:txBody>
      </p:sp>
      <p:sp>
        <p:nvSpPr>
          <p:cNvPr id="14375" name="Text Box 66"/>
          <p:cNvSpPr txBox="1">
            <a:spLocks noChangeArrowheads="1"/>
          </p:cNvSpPr>
          <p:nvPr/>
        </p:nvSpPr>
        <p:spPr bwMode="auto">
          <a:xfrm>
            <a:off x="3657600" y="5410200"/>
            <a:ext cx="3722688" cy="769938"/>
          </a:xfrm>
          <a:prstGeom prst="rect">
            <a:avLst/>
          </a:prstGeom>
          <a:noFill/>
          <a:ln w="9525">
            <a:noFill/>
            <a:miter lim="800000"/>
            <a:headEnd/>
            <a:tailEnd/>
          </a:ln>
        </p:spPr>
        <p:txBody>
          <a:bodyPr>
            <a:prstTxWarp prst="textNoShape">
              <a:avLst/>
            </a:prstTxWarp>
            <a:spAutoFit/>
          </a:bodyPr>
          <a:lstStyle/>
          <a:p>
            <a:pPr algn="ctr" eaLnBrk="0" hangingPunct="0"/>
            <a:r>
              <a:rPr lang="en-US" sz="4400" b="1" i="1" dirty="0">
                <a:solidFill>
                  <a:srgbClr val="0CA413"/>
                </a:solidFill>
              </a:rPr>
              <a:t>Abstract</a:t>
            </a:r>
            <a:endParaRPr lang="en-US" dirty="0">
              <a:solidFill>
                <a:srgbClr val="0CA413"/>
              </a:solidFill>
            </a:endParaRPr>
          </a:p>
        </p:txBody>
      </p:sp>
      <p:sp>
        <p:nvSpPr>
          <p:cNvPr id="14376" name="TextBox 100"/>
          <p:cNvSpPr txBox="1">
            <a:spLocks noChangeArrowheads="1"/>
          </p:cNvSpPr>
          <p:nvPr/>
        </p:nvSpPr>
        <p:spPr bwMode="auto">
          <a:xfrm>
            <a:off x="817255" y="6172200"/>
            <a:ext cx="10079346" cy="10064296"/>
          </a:xfrm>
          <a:prstGeom prst="rect">
            <a:avLst/>
          </a:prstGeom>
          <a:noFill/>
          <a:ln w="9525">
            <a:noFill/>
            <a:miter lim="800000"/>
            <a:headEnd/>
            <a:tailEnd/>
          </a:ln>
        </p:spPr>
        <p:txBody>
          <a:bodyPr wrap="square">
            <a:prstTxWarp prst="textNoShape">
              <a:avLst/>
            </a:prstTxWarp>
            <a:spAutoFit/>
          </a:bodyPr>
          <a:lstStyle/>
          <a:p>
            <a:pPr lvl="0" indent="457200" algn="just">
              <a:spcBef>
                <a:spcPts val="600"/>
              </a:spcBef>
              <a:buClr>
                <a:schemeClr val="dk1"/>
              </a:buClr>
              <a:buSzPct val="73333"/>
            </a:pPr>
            <a:r>
              <a:rPr lang="en" sz="2700" dirty="0" smtClean="0">
                <a:solidFill>
                  <a:schemeClr val="dk1"/>
                </a:solidFill>
                <a:latin typeface="+mn-lt"/>
                <a:ea typeface="Georgia"/>
                <a:cs typeface="Georgia"/>
                <a:sym typeface="Georgia"/>
              </a:rPr>
              <a:t>Although cancer is a monumental ailment that impacts many populations throughout the globe, major advances in biotechnology have aided in research and treatment of many different types of cancers. Hereditary Non-Polyposis colorectal cancer is caused by a gene mutation or is oftentimes inherited within families, resulting in the development of colorectal cancer. One of  the major genetic mutations that </a:t>
            </a:r>
            <a:r>
              <a:rPr lang="en-US" sz="2700" dirty="0" smtClean="0">
                <a:solidFill>
                  <a:schemeClr val="dk1"/>
                </a:solidFill>
                <a:latin typeface="+mn-lt"/>
                <a:ea typeface="Georgia"/>
                <a:cs typeface="Georgia"/>
                <a:sym typeface="Georgia"/>
              </a:rPr>
              <a:t>is</a:t>
            </a:r>
            <a:r>
              <a:rPr lang="en" sz="2700" dirty="0" smtClean="0">
                <a:solidFill>
                  <a:schemeClr val="dk1"/>
                </a:solidFill>
                <a:latin typeface="+mn-lt"/>
                <a:ea typeface="Georgia"/>
                <a:cs typeface="Georgia"/>
                <a:sym typeface="Georgia"/>
              </a:rPr>
              <a:t> linked to HNPCC is a missense mutation in the MSH2 gene that encodes for proteins that </a:t>
            </a:r>
            <a:r>
              <a:rPr lang="en-US" sz="2700" dirty="0" smtClean="0">
                <a:solidFill>
                  <a:schemeClr val="dk1"/>
                </a:solidFill>
                <a:latin typeface="+mn-lt"/>
                <a:ea typeface="Georgia"/>
                <a:cs typeface="Georgia"/>
                <a:sym typeface="Georgia"/>
              </a:rPr>
              <a:t>a</a:t>
            </a:r>
            <a:r>
              <a:rPr lang="en" sz="2700" dirty="0" smtClean="0">
                <a:solidFill>
                  <a:schemeClr val="dk1"/>
                </a:solidFill>
                <a:latin typeface="+mn-lt"/>
                <a:ea typeface="Georgia"/>
                <a:cs typeface="Georgia"/>
                <a:sym typeface="Georgia"/>
              </a:rPr>
              <a:t>re central to mismatch repair mechanisms. Through this experiment, our goal is to determine the effect of </a:t>
            </a:r>
            <a:r>
              <a:rPr lang="en-US" sz="2700" dirty="0" smtClean="0">
                <a:solidFill>
                  <a:schemeClr val="dk1"/>
                </a:solidFill>
                <a:latin typeface="+mn-lt"/>
                <a:ea typeface="Georgia"/>
                <a:cs typeface="Georgia"/>
                <a:sym typeface="Georgia"/>
              </a:rPr>
              <a:t>H658R and M718I </a:t>
            </a:r>
            <a:r>
              <a:rPr lang="en" sz="2700" dirty="0" smtClean="0">
                <a:solidFill>
                  <a:schemeClr val="dk1"/>
                </a:solidFill>
                <a:latin typeface="+mn-lt"/>
                <a:ea typeface="Georgia"/>
                <a:cs typeface="Georgia"/>
                <a:sym typeface="Georgia"/>
              </a:rPr>
              <a:t>missense mutations caused by single nucleotide polymorphism</a:t>
            </a:r>
            <a:r>
              <a:rPr lang="en-US" sz="2700" dirty="0" smtClean="0">
                <a:solidFill>
                  <a:schemeClr val="dk1"/>
                </a:solidFill>
                <a:latin typeface="+mn-lt"/>
                <a:ea typeface="Georgia"/>
                <a:cs typeface="Georgia"/>
                <a:sym typeface="Georgia"/>
              </a:rPr>
              <a:t>s</a:t>
            </a:r>
            <a:r>
              <a:rPr lang="en" sz="2700" dirty="0" smtClean="0">
                <a:solidFill>
                  <a:schemeClr val="dk1"/>
                </a:solidFill>
                <a:latin typeface="+mn-lt"/>
                <a:ea typeface="Georgia"/>
                <a:cs typeface="Georgia"/>
                <a:sym typeface="Georgia"/>
              </a:rPr>
              <a:t> (SNP) in MSH2 by determining the mutation rate of </a:t>
            </a:r>
            <a:r>
              <a:rPr lang="en-US" sz="2700" i="1" dirty="0" smtClean="0">
                <a:solidFill>
                  <a:schemeClr val="dk1"/>
                </a:solidFill>
                <a:latin typeface="+mn-lt"/>
                <a:ea typeface="Georgia"/>
                <a:cs typeface="Georgia"/>
                <a:sym typeface="Georgia"/>
              </a:rPr>
              <a:t>Saccharomyces </a:t>
            </a:r>
            <a:r>
              <a:rPr lang="en-US" sz="2700" i="1" dirty="0" err="1" smtClean="0">
                <a:solidFill>
                  <a:schemeClr val="dk1"/>
                </a:solidFill>
                <a:latin typeface="+mn-lt"/>
                <a:ea typeface="Georgia"/>
                <a:cs typeface="Georgia"/>
                <a:sym typeface="Georgia"/>
              </a:rPr>
              <a:t>Cerevisiae</a:t>
            </a:r>
            <a:r>
              <a:rPr lang="en-US" sz="2700" i="1" dirty="0" smtClean="0">
                <a:solidFill>
                  <a:schemeClr val="dk1"/>
                </a:solidFill>
                <a:latin typeface="+mn-lt"/>
                <a:ea typeface="Georgia"/>
                <a:cs typeface="Georgia"/>
                <a:sym typeface="Georgia"/>
              </a:rPr>
              <a:t>  </a:t>
            </a:r>
            <a:r>
              <a:rPr lang="en" sz="2700" dirty="0" smtClean="0">
                <a:solidFill>
                  <a:schemeClr val="dk1"/>
                </a:solidFill>
                <a:latin typeface="+mn-lt"/>
                <a:ea typeface="Georgia"/>
                <a:cs typeface="Georgia"/>
                <a:sym typeface="Georgia"/>
              </a:rPr>
              <a:t>transformed with pMSH2’ </a:t>
            </a:r>
            <a:r>
              <a:rPr lang="en-US" sz="2700" dirty="0" smtClean="0">
                <a:solidFill>
                  <a:schemeClr val="dk1"/>
                </a:solidFill>
                <a:latin typeface="+mn-lt"/>
                <a:ea typeface="Georgia"/>
                <a:cs typeface="Georgia"/>
                <a:sym typeface="Georgia"/>
              </a:rPr>
              <a:t>mutant plasmid </a:t>
            </a:r>
            <a:r>
              <a:rPr lang="en" sz="2700" dirty="0" smtClean="0">
                <a:solidFill>
                  <a:schemeClr val="dk1"/>
                </a:solidFill>
                <a:latin typeface="+mn-lt"/>
                <a:ea typeface="Georgia"/>
                <a:cs typeface="Georgia"/>
                <a:sym typeface="Georgia"/>
              </a:rPr>
              <a:t>carrying </a:t>
            </a:r>
            <a:r>
              <a:rPr lang="en-US" sz="2700" dirty="0" smtClean="0">
                <a:solidFill>
                  <a:schemeClr val="dk1"/>
                </a:solidFill>
                <a:latin typeface="+mn-lt"/>
                <a:ea typeface="Georgia"/>
                <a:cs typeface="Georgia"/>
                <a:sym typeface="Georgia"/>
              </a:rPr>
              <a:t>a SNP</a:t>
            </a:r>
            <a:r>
              <a:rPr lang="en" sz="2700" dirty="0" smtClean="0">
                <a:solidFill>
                  <a:schemeClr val="dk1"/>
                </a:solidFill>
                <a:latin typeface="+mn-lt"/>
                <a:ea typeface="Georgia"/>
                <a:cs typeface="Georgia"/>
                <a:sym typeface="Georgia"/>
              </a:rPr>
              <a:t>. </a:t>
            </a:r>
            <a:r>
              <a:rPr lang="en-US" sz="2700" dirty="0" smtClean="0">
                <a:solidFill>
                  <a:schemeClr val="dk1"/>
                </a:solidFill>
                <a:latin typeface="+mn-lt"/>
                <a:ea typeface="Georgia"/>
                <a:cs typeface="Georgia"/>
                <a:sym typeface="Georgia"/>
              </a:rPr>
              <a:t>We conducted this experiment using a yeast model in order to understand the function of MSH2 gene in tumor suppression. In order to identify the effects of the </a:t>
            </a:r>
            <a:r>
              <a:rPr lang="en-US" sz="2700" dirty="0" err="1" smtClean="0">
                <a:solidFill>
                  <a:schemeClr val="dk1"/>
                </a:solidFill>
                <a:latin typeface="+mn-lt"/>
                <a:ea typeface="Georgia"/>
                <a:cs typeface="Georgia"/>
                <a:sym typeface="Georgia"/>
              </a:rPr>
              <a:t>frameshift</a:t>
            </a:r>
            <a:r>
              <a:rPr lang="en-US" sz="2700" dirty="0" smtClean="0">
                <a:solidFill>
                  <a:schemeClr val="dk1"/>
                </a:solidFill>
                <a:latin typeface="+mn-lt"/>
                <a:ea typeface="Georgia"/>
                <a:cs typeface="Georgia"/>
                <a:sym typeface="Georgia"/>
              </a:rPr>
              <a:t> mutation resulting from the SNP, DNA, a reporter plasmid design was utilized consisting the reporter plasmid GT 16.5 pSH44 and URA3. In order to calculate the mutation rate produced by the mutant plasmids, </a:t>
            </a:r>
            <a:r>
              <a:rPr lang="en-US" sz="2700" dirty="0" smtClean="0">
                <a:latin typeface="+mn-lt"/>
              </a:rPr>
              <a:t>5-ﬂuororotic acid monohydrate (FOA) dinucleotide instability plate assays reported mutation by resulting in the formation of 5-FU that would result in yeast death without the ability to repair mutation. In the determination of the impact of Single Nucleotide Polymorphisms, the function of MSH2 in tumor suppression may lead to the development of indicators that aid in early detection of HNNCCP .</a:t>
            </a:r>
            <a:endParaRPr lang="en-US" sz="2700" dirty="0">
              <a:latin typeface="+mn-lt"/>
            </a:endParaRPr>
          </a:p>
        </p:txBody>
      </p:sp>
      <p:sp>
        <p:nvSpPr>
          <p:cNvPr id="48" name="Text Box 60"/>
          <p:cNvSpPr txBox="1">
            <a:spLocks noChangeArrowheads="1"/>
          </p:cNvSpPr>
          <p:nvPr/>
        </p:nvSpPr>
        <p:spPr bwMode="auto">
          <a:xfrm>
            <a:off x="29032200" y="5486400"/>
            <a:ext cx="7829550" cy="769441"/>
          </a:xfrm>
          <a:prstGeom prst="rect">
            <a:avLst/>
          </a:prstGeom>
          <a:noFill/>
          <a:ln w="9525">
            <a:noFill/>
            <a:miter lim="800000"/>
            <a:headEnd/>
            <a:tailEnd/>
          </a:ln>
        </p:spPr>
        <p:txBody>
          <a:bodyPr>
            <a:prstTxWarp prst="textNoShape">
              <a:avLst/>
            </a:prstTxWarp>
            <a:spAutoFit/>
          </a:bodyPr>
          <a:lstStyle/>
          <a:p>
            <a:pPr algn="ctr" eaLnBrk="0" hangingPunct="0"/>
            <a:r>
              <a:rPr lang="en-US" sz="4400" b="1" i="1" dirty="0" smtClean="0">
                <a:solidFill>
                  <a:srgbClr val="0CA413"/>
                </a:solidFill>
              </a:rPr>
              <a:t>Conclusions</a:t>
            </a:r>
            <a:endParaRPr lang="en-US" dirty="0">
              <a:solidFill>
                <a:srgbClr val="0CA413"/>
              </a:solidFill>
            </a:endParaRPr>
          </a:p>
        </p:txBody>
      </p:sp>
      <p:pic>
        <p:nvPicPr>
          <p:cNvPr id="4" name="Picture 3" descr="spel logo.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85800"/>
            <a:ext cx="4267200" cy="4267200"/>
          </a:xfrm>
          <a:prstGeom prst="rect">
            <a:avLst/>
          </a:prstGeom>
        </p:spPr>
      </p:pic>
      <p:pic>
        <p:nvPicPr>
          <p:cNvPr id="5" name="Picture 4" descr="spel logo.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010600" y="609600"/>
            <a:ext cx="4241800" cy="4241800"/>
          </a:xfrm>
          <a:prstGeom prst="rect">
            <a:avLst/>
          </a:prstGeom>
        </p:spPr>
      </p:pic>
      <p:sp>
        <p:nvSpPr>
          <p:cNvPr id="3" name="TextBox 2"/>
          <p:cNvSpPr txBox="1"/>
          <p:nvPr/>
        </p:nvSpPr>
        <p:spPr>
          <a:xfrm>
            <a:off x="1676400" y="33528000"/>
            <a:ext cx="6781800" cy="769441"/>
          </a:xfrm>
          <a:prstGeom prst="rect">
            <a:avLst/>
          </a:prstGeom>
          <a:noFill/>
        </p:spPr>
        <p:txBody>
          <a:bodyPr wrap="square" rtlCol="0">
            <a:spAutoFit/>
          </a:bodyPr>
          <a:lstStyle/>
          <a:p>
            <a:pPr algn="ctr"/>
            <a:r>
              <a:rPr lang="en-US" sz="4400" b="1" i="1" dirty="0" smtClean="0">
                <a:solidFill>
                  <a:srgbClr val="0CA413"/>
                </a:solidFill>
              </a:rPr>
              <a:t>Experimental Objective </a:t>
            </a:r>
            <a:endParaRPr lang="en-US" sz="4400" b="1" i="1" dirty="0">
              <a:solidFill>
                <a:srgbClr val="0CA413"/>
              </a:solidFill>
            </a:endParaRPr>
          </a:p>
        </p:txBody>
      </p:sp>
      <p:sp>
        <p:nvSpPr>
          <p:cNvPr id="31" name="TextBox 30"/>
          <p:cNvSpPr txBox="1"/>
          <p:nvPr/>
        </p:nvSpPr>
        <p:spPr>
          <a:xfrm>
            <a:off x="4248460" y="17462707"/>
            <a:ext cx="184666" cy="461665"/>
          </a:xfrm>
          <a:prstGeom prst="rect">
            <a:avLst/>
          </a:prstGeom>
          <a:noFill/>
        </p:spPr>
        <p:txBody>
          <a:bodyPr wrap="none" rtlCol="0">
            <a:spAutoFit/>
          </a:bodyPr>
          <a:lstStyle/>
          <a:p>
            <a:endParaRPr lang="en-US"/>
          </a:p>
        </p:txBody>
      </p:sp>
      <p:sp>
        <p:nvSpPr>
          <p:cNvPr id="14363" name="Rectangle 14362"/>
          <p:cNvSpPr/>
          <p:nvPr/>
        </p:nvSpPr>
        <p:spPr>
          <a:xfrm>
            <a:off x="28346400" y="31242000"/>
            <a:ext cx="10058400" cy="4154983"/>
          </a:xfrm>
          <a:prstGeom prst="rect">
            <a:avLst/>
          </a:prstGeom>
        </p:spPr>
        <p:txBody>
          <a:bodyPr wrap="square">
            <a:spAutoFit/>
          </a:bodyPr>
          <a:lstStyle/>
          <a:p>
            <a:pPr marL="457200" indent="-457200">
              <a:buFont typeface="Arial" panose="020B0604020202020204" pitchFamily="34" charset="0"/>
              <a:buChar char="•"/>
            </a:pPr>
            <a:r>
              <a:rPr lang="en-US" dirty="0" err="1"/>
              <a:t>Gammie</a:t>
            </a:r>
            <a:r>
              <a:rPr lang="en-US" dirty="0"/>
              <a:t>, A. E., and N. </a:t>
            </a:r>
            <a:r>
              <a:rPr lang="en-US" dirty="0" err="1"/>
              <a:t>Erdeniz</a:t>
            </a:r>
            <a:r>
              <a:rPr lang="en-US" dirty="0"/>
              <a:t>. “Characterization of Pathogenic Human MSH2 Missense Mutations Using Yeast as a Model System: A Laboratory course in Molecular Biology.” Cell Biology Education 3.1 (2004): 31-48. </a:t>
            </a:r>
            <a:r>
              <a:rPr lang="en-US" dirty="0" smtClean="0"/>
              <a:t>Print</a:t>
            </a:r>
          </a:p>
          <a:p>
            <a:endParaRPr lang="en-US" dirty="0"/>
          </a:p>
          <a:p>
            <a:pPr marL="457200" indent="-457200">
              <a:buFont typeface="Arial" panose="020B0604020202020204" pitchFamily="34" charset="0"/>
              <a:buChar char="•"/>
            </a:pPr>
            <a:r>
              <a:rPr lang="en-US" dirty="0" err="1"/>
              <a:t>Gammie</a:t>
            </a:r>
            <a:r>
              <a:rPr lang="en-US" dirty="0"/>
              <a:t>, A. E., and N. </a:t>
            </a:r>
            <a:r>
              <a:rPr lang="en-US" dirty="0" err="1"/>
              <a:t>Erdeniz</a:t>
            </a:r>
            <a:r>
              <a:rPr lang="en-US" dirty="0"/>
              <a:t>. “Functional Characterization of Pathogenic Human MSH2 Missense Mutations in Saccharomyces </a:t>
            </a:r>
            <a:r>
              <a:rPr lang="en-US" dirty="0" err="1"/>
              <a:t>Cerevisiae</a:t>
            </a:r>
            <a:r>
              <a:rPr lang="en-US" dirty="0"/>
              <a:t>.” Genetics 177.2 (2007): 707-21. Print</a:t>
            </a:r>
            <a:r>
              <a:rPr lang="en-US" dirty="0" smtClean="0"/>
              <a:t>.</a:t>
            </a:r>
          </a:p>
          <a:p>
            <a:pPr marL="457200" indent="-457200">
              <a:buFont typeface="Arial" panose="020B0604020202020204" pitchFamily="34" charset="0"/>
              <a:buChar char="•"/>
            </a:pPr>
            <a:endParaRPr lang="en-US" dirty="0"/>
          </a:p>
          <a:p>
            <a:r>
              <a:rPr lang="en-US" dirty="0"/>
              <a:t> </a:t>
            </a:r>
            <a:r>
              <a:rPr lang="en-US" dirty="0" smtClean="0"/>
              <a:t>      Qin</a:t>
            </a:r>
            <a:r>
              <a:rPr lang="en-US" dirty="0"/>
              <a:t>, Hong. "Restriction Enzyme Analysis of a Plasmid, PMSH2, </a:t>
            </a:r>
            <a:r>
              <a:rPr lang="en-US" dirty="0" err="1" smtClean="0"/>
              <a:t>XbaI</a:t>
            </a:r>
            <a:endParaRPr lang="en-US" dirty="0"/>
          </a:p>
          <a:p>
            <a:r>
              <a:rPr lang="en-US" dirty="0"/>
              <a:t> </a:t>
            </a:r>
            <a:r>
              <a:rPr lang="en-US" dirty="0" smtClean="0"/>
              <a:t>      </a:t>
            </a:r>
            <a:r>
              <a:rPr lang="en-US" dirty="0" err="1" smtClean="0"/>
              <a:t>ApaI</a:t>
            </a:r>
            <a:r>
              <a:rPr lang="en-US" dirty="0"/>
              <a:t>." </a:t>
            </a:r>
            <a:r>
              <a:rPr lang="en-US" i="1" dirty="0"/>
              <a:t>YouTube</a:t>
            </a:r>
            <a:r>
              <a:rPr lang="en-US" dirty="0"/>
              <a:t>. 10 Mar. 2015. Web. 12 Apr. 2015. </a:t>
            </a:r>
          </a:p>
        </p:txBody>
      </p:sp>
      <p:sp>
        <p:nvSpPr>
          <p:cNvPr id="14365" name="TextBox 14364"/>
          <p:cNvSpPr txBox="1"/>
          <p:nvPr/>
        </p:nvSpPr>
        <p:spPr>
          <a:xfrm>
            <a:off x="29032200" y="35745003"/>
            <a:ext cx="8991600" cy="830997"/>
          </a:xfrm>
          <a:prstGeom prst="rect">
            <a:avLst/>
          </a:prstGeom>
          <a:noFill/>
        </p:spPr>
        <p:txBody>
          <a:bodyPr wrap="square" rtlCol="0">
            <a:spAutoFit/>
          </a:bodyPr>
          <a:lstStyle/>
          <a:p>
            <a:r>
              <a:rPr lang="en-US" dirty="0" smtClean="0"/>
              <a:t>Dr. Hong Qin, Dr. Stephen </a:t>
            </a:r>
            <a:r>
              <a:rPr lang="en-US" dirty="0" err="1" smtClean="0"/>
              <a:t>Kioko</a:t>
            </a:r>
            <a:r>
              <a:rPr lang="en-US" dirty="0" smtClean="0"/>
              <a:t>, and all of our classmates for being of great help and support throughout the semester.</a:t>
            </a:r>
            <a:endParaRPr lang="en-US" dirty="0"/>
          </a:p>
        </p:txBody>
      </p:sp>
      <p:pic>
        <p:nvPicPr>
          <p:cNvPr id="71" name="Picture 70"/>
          <p:cNvPicPr/>
          <p:nvPr/>
        </p:nvPicPr>
        <p:blipFill>
          <a:blip r:embed="rId5">
            <a:extLst>
              <a:ext uri="{28A0092B-C50C-407E-A947-70E740481C1C}">
                <a14:useLocalDpi xmlns:a14="http://schemas.microsoft.com/office/drawing/2010/main" val="0"/>
              </a:ext>
            </a:extLst>
          </a:blip>
          <a:stretch>
            <a:fillRect/>
          </a:stretch>
        </p:blipFill>
        <p:spPr>
          <a:xfrm>
            <a:off x="316246" y="24215971"/>
            <a:ext cx="8602967" cy="6593566"/>
          </a:xfrm>
          <a:prstGeom prst="rect">
            <a:avLst/>
          </a:prstGeom>
        </p:spPr>
      </p:pic>
      <p:sp>
        <p:nvSpPr>
          <p:cNvPr id="10" name="Rectangle 9"/>
          <p:cNvSpPr/>
          <p:nvPr/>
        </p:nvSpPr>
        <p:spPr>
          <a:xfrm>
            <a:off x="11049000" y="13335000"/>
            <a:ext cx="7615840" cy="587853"/>
          </a:xfrm>
          <a:prstGeom prst="rect">
            <a:avLst/>
          </a:prstGeom>
          <a:solidFill>
            <a:srgbClr val="92D050"/>
          </a:solidFill>
        </p:spPr>
        <p:txBody>
          <a:bodyPr wrap="square">
            <a:spAutoFit/>
          </a:bodyPr>
          <a:lstStyle/>
          <a:p>
            <a:pPr marL="0" marR="0" algn="ctr">
              <a:lnSpc>
                <a:spcPct val="115000"/>
              </a:lnSpc>
              <a:spcBef>
                <a:spcPts val="0"/>
              </a:spcBef>
              <a:spcAft>
                <a:spcPts val="1000"/>
              </a:spcAft>
            </a:pPr>
            <a:r>
              <a:rPr lang="en-US" sz="2800" b="1" dirty="0" smtClean="0">
                <a:latin typeface="Times New Roman"/>
                <a:ea typeface="Calibri"/>
              </a:rPr>
              <a:t>PCR and  Restriction Enzyme  Analysis</a:t>
            </a:r>
            <a:endParaRPr lang="en-US" sz="2800" b="1" dirty="0">
              <a:effectLst/>
              <a:latin typeface="Times New Roman"/>
              <a:ea typeface="Calibri"/>
            </a:endParaRPr>
          </a:p>
        </p:txBody>
      </p:sp>
      <p:sp>
        <p:nvSpPr>
          <p:cNvPr id="17" name="Rectangle 16"/>
          <p:cNvSpPr/>
          <p:nvPr/>
        </p:nvSpPr>
        <p:spPr>
          <a:xfrm>
            <a:off x="20269200" y="13411200"/>
            <a:ext cx="5732461" cy="523220"/>
          </a:xfrm>
          <a:prstGeom prst="rect">
            <a:avLst/>
          </a:prstGeom>
          <a:solidFill>
            <a:srgbClr val="92D050"/>
          </a:solidFill>
        </p:spPr>
        <p:txBody>
          <a:bodyPr wrap="square">
            <a:spAutoFit/>
          </a:bodyPr>
          <a:lstStyle/>
          <a:p>
            <a:pPr algn="ctr"/>
            <a:r>
              <a:rPr lang="en-US" sz="2800" b="1" dirty="0"/>
              <a:t>Transformation of </a:t>
            </a:r>
            <a:r>
              <a:rPr lang="en-US" sz="2800" b="1" dirty="0" smtClean="0"/>
              <a:t>MSH2</a:t>
            </a:r>
            <a:endParaRPr lang="en-US" sz="2800" dirty="0"/>
          </a:p>
        </p:txBody>
      </p:sp>
      <p:sp>
        <p:nvSpPr>
          <p:cNvPr id="14342" name="TextBox 14341"/>
          <p:cNvSpPr txBox="1"/>
          <p:nvPr/>
        </p:nvSpPr>
        <p:spPr>
          <a:xfrm>
            <a:off x="304800" y="34442400"/>
            <a:ext cx="9246702" cy="1200328"/>
          </a:xfrm>
          <a:prstGeom prst="rect">
            <a:avLst/>
          </a:prstGeom>
          <a:noFill/>
        </p:spPr>
        <p:txBody>
          <a:bodyPr wrap="square" rtlCol="0">
            <a:spAutoFit/>
          </a:bodyPr>
          <a:lstStyle/>
          <a:p>
            <a:pPr algn="ctr"/>
            <a:r>
              <a:rPr lang="en-US" b="1" dirty="0" smtClean="0"/>
              <a:t>This experiment’s primary objective is to gain insight on the effects of MSH2 genetic mutation in tumor suppression that may instigate the development of HNPCC in humans. </a:t>
            </a:r>
          </a:p>
        </p:txBody>
      </p:sp>
      <p:sp>
        <p:nvSpPr>
          <p:cNvPr id="2" name="Rectangle 1"/>
          <p:cNvSpPr/>
          <p:nvPr/>
        </p:nvSpPr>
        <p:spPr>
          <a:xfrm>
            <a:off x="19583400" y="23545800"/>
            <a:ext cx="7981096" cy="523220"/>
          </a:xfrm>
          <a:prstGeom prst="rect">
            <a:avLst/>
          </a:prstGeom>
          <a:solidFill>
            <a:srgbClr val="92D050"/>
          </a:solidFill>
        </p:spPr>
        <p:txBody>
          <a:bodyPr wrap="none">
            <a:spAutoFit/>
          </a:bodyPr>
          <a:lstStyle/>
          <a:p>
            <a:r>
              <a:rPr lang="en-US" sz="2800" b="1" dirty="0"/>
              <a:t>Assessment of mutation in URA3 using FOA plates</a:t>
            </a:r>
          </a:p>
        </p:txBody>
      </p:sp>
      <p:pic>
        <p:nvPicPr>
          <p:cNvPr id="56" name="Picture 55"/>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1506200" y="6400800"/>
            <a:ext cx="5334000" cy="3733800"/>
          </a:xfrm>
          <a:prstGeom prst="rect">
            <a:avLst/>
          </a:prstGeom>
          <a:noFill/>
        </p:spPr>
      </p:pic>
      <p:sp>
        <p:nvSpPr>
          <p:cNvPr id="60" name="TextBox 59"/>
          <p:cNvSpPr txBox="1"/>
          <p:nvPr/>
        </p:nvSpPr>
        <p:spPr>
          <a:xfrm>
            <a:off x="24841200" y="14325600"/>
            <a:ext cx="1905000" cy="461665"/>
          </a:xfrm>
          <a:prstGeom prst="rect">
            <a:avLst/>
          </a:prstGeom>
          <a:noFill/>
        </p:spPr>
        <p:txBody>
          <a:bodyPr wrap="square" rtlCol="0">
            <a:spAutoFit/>
          </a:bodyPr>
          <a:lstStyle/>
          <a:p>
            <a:r>
              <a:rPr lang="en-US" dirty="0" smtClean="0"/>
              <a:t>SD-HIS-TRP</a:t>
            </a:r>
            <a:endParaRPr lang="en-US" dirty="0"/>
          </a:p>
        </p:txBody>
      </p:sp>
      <p:sp>
        <p:nvSpPr>
          <p:cNvPr id="63" name="TextBox 62"/>
          <p:cNvSpPr txBox="1"/>
          <p:nvPr/>
        </p:nvSpPr>
        <p:spPr>
          <a:xfrm>
            <a:off x="10972800" y="17754600"/>
            <a:ext cx="3535794" cy="461665"/>
          </a:xfrm>
          <a:prstGeom prst="rect">
            <a:avLst/>
          </a:prstGeom>
          <a:noFill/>
        </p:spPr>
        <p:txBody>
          <a:bodyPr wrap="none" rtlCol="0">
            <a:spAutoFit/>
          </a:bodyPr>
          <a:lstStyle/>
          <a:p>
            <a:r>
              <a:rPr lang="en-US" b="1" dirty="0" err="1" smtClean="0">
                <a:solidFill>
                  <a:srgbClr val="7030A0"/>
                </a:solidFill>
              </a:rPr>
              <a:t>HaeIII</a:t>
            </a:r>
            <a:r>
              <a:rPr lang="en-US" b="1" dirty="0" smtClean="0">
                <a:solidFill>
                  <a:srgbClr val="7030A0"/>
                </a:solidFill>
              </a:rPr>
              <a:t> Digestion (M718I)</a:t>
            </a:r>
            <a:endParaRPr lang="en-US" b="1" dirty="0">
              <a:solidFill>
                <a:srgbClr val="7030A0"/>
              </a:solidFill>
              <a:latin typeface="Courier New" pitchFamily="49" charset="0"/>
              <a:cs typeface="Courier New" pitchFamily="49" charset="0"/>
            </a:endParaRPr>
          </a:p>
        </p:txBody>
      </p:sp>
      <p:sp>
        <p:nvSpPr>
          <p:cNvPr id="14367" name="TextBox 76"/>
          <p:cNvSpPr txBox="1">
            <a:spLocks noChangeArrowheads="1"/>
          </p:cNvSpPr>
          <p:nvPr/>
        </p:nvSpPr>
        <p:spPr bwMode="auto">
          <a:xfrm>
            <a:off x="18745200" y="18821400"/>
            <a:ext cx="9492674" cy="2308324"/>
          </a:xfrm>
          <a:prstGeom prst="rect">
            <a:avLst/>
          </a:prstGeom>
          <a:noFill/>
          <a:ln w="9525">
            <a:noFill/>
            <a:miter lim="800000"/>
            <a:headEnd/>
            <a:tailEnd/>
          </a:ln>
        </p:spPr>
        <p:txBody>
          <a:bodyPr wrap="square">
            <a:prstTxWarp prst="textNoShape">
              <a:avLst/>
            </a:prstTxWarp>
            <a:spAutoFit/>
          </a:bodyPr>
          <a:lstStyle/>
          <a:p>
            <a:r>
              <a:rPr lang="en-US" dirty="0" smtClean="0"/>
              <a:t>Fig3. (left) Growth plate lacking </a:t>
            </a:r>
            <a:r>
              <a:rPr lang="en-US" dirty="0" err="1" smtClean="0"/>
              <a:t>Histidine</a:t>
            </a:r>
            <a:r>
              <a:rPr lang="en-US" dirty="0" smtClean="0"/>
              <a:t> and </a:t>
            </a:r>
            <a:r>
              <a:rPr lang="en-US" dirty="0" err="1"/>
              <a:t>T</a:t>
            </a:r>
            <a:r>
              <a:rPr lang="en-US" dirty="0" err="1" smtClean="0"/>
              <a:t>riptophane</a:t>
            </a:r>
            <a:r>
              <a:rPr lang="en-US" dirty="0" smtClean="0"/>
              <a:t> that are necessary for the yeast growth. Yeast without reporter plasmid cannot grow. (right) Mutant msh2 transformed with pSH44 </a:t>
            </a:r>
            <a:r>
              <a:rPr lang="en-US" dirty="0" err="1" smtClean="0"/>
              <a:t>reoprter</a:t>
            </a:r>
            <a:r>
              <a:rPr lang="en-US" dirty="0" smtClean="0"/>
              <a:t> plasmid incorporating His and </a:t>
            </a:r>
            <a:r>
              <a:rPr lang="en-US" dirty="0" err="1" smtClean="0"/>
              <a:t>Trp</a:t>
            </a:r>
            <a:r>
              <a:rPr lang="en-US" dirty="0" smtClean="0"/>
              <a:t> selection markers. These yeast cells transformed by the plasmid with His/</a:t>
            </a:r>
            <a:r>
              <a:rPr lang="en-US" dirty="0" err="1" smtClean="0"/>
              <a:t>Trp</a:t>
            </a:r>
            <a:r>
              <a:rPr lang="en-US" dirty="0" smtClean="0"/>
              <a:t> adopt the ability to be expressed which allows cell growth. </a:t>
            </a:r>
            <a:endParaRPr lang="en-US" dirty="0"/>
          </a:p>
        </p:txBody>
      </p:sp>
      <p:sp>
        <p:nvSpPr>
          <p:cNvPr id="150" name="TextBox 76"/>
          <p:cNvSpPr txBox="1">
            <a:spLocks noChangeArrowheads="1"/>
          </p:cNvSpPr>
          <p:nvPr/>
        </p:nvSpPr>
        <p:spPr bwMode="auto">
          <a:xfrm>
            <a:off x="19583400" y="24536400"/>
            <a:ext cx="8393148" cy="3046988"/>
          </a:xfrm>
          <a:prstGeom prst="rect">
            <a:avLst/>
          </a:prstGeom>
          <a:noFill/>
          <a:ln w="9525">
            <a:noFill/>
            <a:miter lim="800000"/>
            <a:headEnd/>
            <a:tailEnd/>
          </a:ln>
        </p:spPr>
        <p:txBody>
          <a:bodyPr wrap="square">
            <a:prstTxWarp prst="textNoShape">
              <a:avLst/>
            </a:prstTxWarp>
            <a:spAutoFit/>
          </a:bodyPr>
          <a:lstStyle/>
          <a:p>
            <a:r>
              <a:rPr lang="en-US" dirty="0" smtClean="0"/>
              <a:t>Fig4.  M718I (left), Appears to be a low colony count in 100X wild type section, however there is no conclusive evidence that this is a result of </a:t>
            </a:r>
            <a:r>
              <a:rPr lang="en-US" dirty="0" err="1" smtClean="0"/>
              <a:t>frameshift</a:t>
            </a:r>
            <a:r>
              <a:rPr lang="en-US" dirty="0" smtClean="0"/>
              <a:t> repair by MSH2 protein. Initial cell count uncontrolled. </a:t>
            </a:r>
          </a:p>
          <a:p>
            <a:r>
              <a:rPr lang="en-US" dirty="0" smtClean="0"/>
              <a:t>H658R (right) There is a high colony count for the mutant as well as the vector, however there is a low counts for the Wild Type. This is conclusive based on the evidence of the knowledge of the H658R. </a:t>
            </a:r>
            <a:endParaRPr lang="en-US" dirty="0"/>
          </a:p>
        </p:txBody>
      </p:sp>
      <p:pic>
        <p:nvPicPr>
          <p:cNvPr id="4110" name="Picture 14" descr="C:\Users\cpatton1\Downloads\msh2-domain.png"/>
          <p:cNvPicPr>
            <a:picLocks noChangeAspect="1" noChangeArrowheads="1"/>
          </p:cNvPicPr>
          <p:nvPr/>
        </p:nvPicPr>
        <p:blipFill>
          <a:blip r:embed="rId7"/>
          <a:srcRect t="80284" b="6673"/>
          <a:stretch>
            <a:fillRect/>
          </a:stretch>
        </p:blipFill>
        <p:spPr bwMode="auto">
          <a:xfrm>
            <a:off x="304800" y="31881565"/>
            <a:ext cx="8513455" cy="895806"/>
          </a:xfrm>
          <a:prstGeom prst="rect">
            <a:avLst/>
          </a:prstGeom>
          <a:noFill/>
        </p:spPr>
      </p:pic>
      <p:pic>
        <p:nvPicPr>
          <p:cNvPr id="193" name="Picture 14" descr="C:\Users\cpatton1\Downloads\msh2-domain.png"/>
          <p:cNvPicPr>
            <a:picLocks noChangeAspect="1" noChangeArrowheads="1"/>
          </p:cNvPicPr>
          <p:nvPr/>
        </p:nvPicPr>
        <p:blipFill>
          <a:blip r:embed="rId7"/>
          <a:srcRect l="5489" t="7247" b="81159"/>
          <a:stretch>
            <a:fillRect/>
          </a:stretch>
        </p:blipFill>
        <p:spPr bwMode="auto">
          <a:xfrm>
            <a:off x="485343" y="31217203"/>
            <a:ext cx="8713912" cy="773094"/>
          </a:xfrm>
          <a:prstGeom prst="rect">
            <a:avLst/>
          </a:prstGeom>
          <a:noFill/>
        </p:spPr>
      </p:pic>
      <p:sp>
        <p:nvSpPr>
          <p:cNvPr id="7" name="TextBox 6"/>
          <p:cNvSpPr txBox="1"/>
          <p:nvPr/>
        </p:nvSpPr>
        <p:spPr>
          <a:xfrm>
            <a:off x="10820400" y="21717000"/>
            <a:ext cx="7310433" cy="1569660"/>
          </a:xfrm>
          <a:prstGeom prst="rect">
            <a:avLst/>
          </a:prstGeom>
          <a:noFill/>
        </p:spPr>
        <p:txBody>
          <a:bodyPr wrap="square" rtlCol="0">
            <a:spAutoFit/>
          </a:bodyPr>
          <a:lstStyle/>
          <a:p>
            <a:r>
              <a:rPr lang="en-US" dirty="0" smtClean="0"/>
              <a:t>Fig2. </a:t>
            </a:r>
            <a:r>
              <a:rPr lang="en-US" dirty="0"/>
              <a:t>PCR fragments generated </a:t>
            </a:r>
            <a:r>
              <a:rPr lang="en-US" dirty="0" smtClean="0"/>
              <a:t>through digestion </a:t>
            </a:r>
            <a:r>
              <a:rPr lang="en-US" dirty="0"/>
              <a:t>with </a:t>
            </a:r>
            <a:r>
              <a:rPr lang="en-US" dirty="0" smtClean="0"/>
              <a:t>restriction </a:t>
            </a:r>
            <a:r>
              <a:rPr lang="en-US" dirty="0" err="1" smtClean="0"/>
              <a:t>HaeIII</a:t>
            </a:r>
            <a:r>
              <a:rPr lang="en-US" dirty="0" smtClean="0"/>
              <a:t>. </a:t>
            </a:r>
            <a:r>
              <a:rPr lang="en-US" dirty="0" err="1" smtClean="0"/>
              <a:t>HaeIII</a:t>
            </a:r>
            <a:r>
              <a:rPr lang="en-US" dirty="0" smtClean="0"/>
              <a:t> cuts wild type, displaying two bands. This restriction endonuclease cut pattern allows for the identification of mutant MSH2 in AG371 plasmid.</a:t>
            </a:r>
            <a:endParaRPr lang="en-US" dirty="0"/>
          </a:p>
        </p:txBody>
      </p:sp>
      <p:sp>
        <p:nvSpPr>
          <p:cNvPr id="15" name="Right Arrow 14"/>
          <p:cNvSpPr/>
          <p:nvPr/>
        </p:nvSpPr>
        <p:spPr>
          <a:xfrm>
            <a:off x="18085758" y="17193074"/>
            <a:ext cx="1444461" cy="742860"/>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p:cNvSpPr/>
          <p:nvPr/>
        </p:nvSpPr>
        <p:spPr>
          <a:xfrm>
            <a:off x="23012400" y="21564600"/>
            <a:ext cx="946513" cy="1245750"/>
          </a:xfrm>
          <a:prstGeom prst="down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11430000" y="35745003"/>
            <a:ext cx="16691780" cy="830997"/>
          </a:xfrm>
          <a:prstGeom prst="rect">
            <a:avLst/>
          </a:prstGeom>
          <a:noFill/>
        </p:spPr>
        <p:txBody>
          <a:bodyPr wrap="square" rtlCol="0">
            <a:spAutoFit/>
          </a:bodyPr>
          <a:lstStyle/>
          <a:p>
            <a:r>
              <a:rPr lang="en-US" dirty="0" smtClean="0"/>
              <a:t>Fig5. (left) If SNP does cause </a:t>
            </a:r>
            <a:r>
              <a:rPr lang="en-US" dirty="0" err="1" smtClean="0"/>
              <a:t>frameshift</a:t>
            </a:r>
            <a:r>
              <a:rPr lang="en-US" dirty="0" smtClean="0"/>
              <a:t> mutation, yeast will survive because FOA will not be toxic through </a:t>
            </a:r>
            <a:r>
              <a:rPr lang="en-US" dirty="0" err="1" smtClean="0"/>
              <a:t>ODCase</a:t>
            </a:r>
            <a:r>
              <a:rPr lang="en-US" dirty="0" smtClean="0"/>
              <a:t>. (right) If SNP does not cause a SNP that results in a </a:t>
            </a:r>
            <a:r>
              <a:rPr lang="en-US" dirty="0" err="1" smtClean="0"/>
              <a:t>frameshift</a:t>
            </a:r>
            <a:r>
              <a:rPr lang="en-US" dirty="0" smtClean="0"/>
              <a:t> mutation, FOA assay will be made toxic by </a:t>
            </a:r>
            <a:r>
              <a:rPr lang="en-US" dirty="0" err="1" smtClean="0"/>
              <a:t>ODCase</a:t>
            </a:r>
            <a:r>
              <a:rPr lang="en-US" dirty="0" smtClean="0"/>
              <a:t> enzyme and kill yeast cells. </a:t>
            </a:r>
            <a:endParaRPr lang="fr-FR" dirty="0"/>
          </a:p>
        </p:txBody>
      </p:sp>
      <p:sp>
        <p:nvSpPr>
          <p:cNvPr id="24" name="TextBox 23"/>
          <p:cNvSpPr txBox="1"/>
          <p:nvPr/>
        </p:nvSpPr>
        <p:spPr>
          <a:xfrm>
            <a:off x="29565600" y="10591800"/>
            <a:ext cx="8839200" cy="830997"/>
          </a:xfrm>
          <a:prstGeom prst="rect">
            <a:avLst/>
          </a:prstGeom>
          <a:noFill/>
        </p:spPr>
        <p:txBody>
          <a:bodyPr wrap="square" rtlCol="0">
            <a:spAutoFit/>
          </a:bodyPr>
          <a:lstStyle/>
          <a:p>
            <a:r>
              <a:rPr lang="en-US" dirty="0" smtClean="0"/>
              <a:t>Fig.6 Shows the nature of the mutation of M718I  which turns from Methionine to Isoleucine </a:t>
            </a:r>
            <a:endParaRPr lang="fr-FR" dirty="0"/>
          </a:p>
        </p:txBody>
      </p:sp>
      <p:sp>
        <p:nvSpPr>
          <p:cNvPr id="19" name="TextBox 18"/>
          <p:cNvSpPr txBox="1"/>
          <p:nvPr/>
        </p:nvSpPr>
        <p:spPr>
          <a:xfrm>
            <a:off x="29413200" y="19812000"/>
            <a:ext cx="8534400" cy="4524315"/>
          </a:xfrm>
          <a:prstGeom prst="rect">
            <a:avLst/>
          </a:prstGeom>
          <a:noFill/>
        </p:spPr>
        <p:txBody>
          <a:bodyPr wrap="square" rtlCol="0">
            <a:spAutoFit/>
          </a:bodyPr>
          <a:lstStyle/>
          <a:p>
            <a:pPr algn="just"/>
            <a:r>
              <a:rPr lang="en-US" dirty="0" smtClean="0"/>
              <a:t>Fig7. The mutation of H658R is the change from </a:t>
            </a:r>
            <a:r>
              <a:rPr lang="en-US" dirty="0" err="1" smtClean="0"/>
              <a:t>Histidine</a:t>
            </a:r>
            <a:r>
              <a:rPr lang="en-US" dirty="0" smtClean="0"/>
              <a:t> to Arginine.  </a:t>
            </a:r>
          </a:p>
          <a:p>
            <a:pPr algn="just"/>
            <a:r>
              <a:rPr lang="en-US" dirty="0"/>
              <a:t> </a:t>
            </a:r>
            <a:r>
              <a:rPr lang="en-US" dirty="0" smtClean="0"/>
              <a:t>  Based on the FOA plate there were several colonies that survived signifying the absence of the FAO which kills the colonies. Thus, we can conclude that The H658R mutation is very sever and has behaviors similar to the empty vector. This also means that there is no MSH2 functionality and the switch from </a:t>
            </a:r>
            <a:r>
              <a:rPr lang="en-US" dirty="0" err="1" smtClean="0"/>
              <a:t>Histidine</a:t>
            </a:r>
            <a:r>
              <a:rPr lang="en-US" dirty="0" smtClean="0"/>
              <a:t> to Arginine is lethal. </a:t>
            </a:r>
          </a:p>
          <a:p>
            <a:pPr algn="just"/>
            <a:r>
              <a:rPr lang="en-US" dirty="0" smtClean="0"/>
              <a:t>For </a:t>
            </a:r>
            <a:r>
              <a:rPr lang="en-US" dirty="0"/>
              <a:t>future investigation, we would have a constant cell count as well as redoing the entire experiment to confirm the severity of </a:t>
            </a:r>
            <a:r>
              <a:rPr lang="en-US" dirty="0" smtClean="0"/>
              <a:t>each </a:t>
            </a:r>
            <a:r>
              <a:rPr lang="en-US" dirty="0"/>
              <a:t>mutation. </a:t>
            </a:r>
          </a:p>
          <a:p>
            <a:endParaRPr lang="en-US" dirty="0"/>
          </a:p>
        </p:txBody>
      </p:sp>
      <p:grpSp>
        <p:nvGrpSpPr>
          <p:cNvPr id="28" name="Group 27"/>
          <p:cNvGrpSpPr/>
          <p:nvPr/>
        </p:nvGrpSpPr>
        <p:grpSpPr>
          <a:xfrm>
            <a:off x="29870400" y="24765000"/>
            <a:ext cx="6708549" cy="4244038"/>
            <a:chOff x="29257800" y="22883162"/>
            <a:chExt cx="6708549" cy="4244038"/>
          </a:xfrm>
        </p:grpSpPr>
        <p:sp>
          <p:nvSpPr>
            <p:cNvPr id="149" name="Right Arrow 148"/>
            <p:cNvSpPr/>
            <p:nvPr/>
          </p:nvSpPr>
          <p:spPr>
            <a:xfrm rot="20268145">
              <a:off x="32205430" y="23858575"/>
              <a:ext cx="903247" cy="464370"/>
            </a:xfrm>
            <a:prstGeom prst="rightArrow">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a:t>
              </a:r>
            </a:p>
          </p:txBody>
        </p:sp>
        <p:sp>
          <p:nvSpPr>
            <p:cNvPr id="166" name="Rectangle 165"/>
            <p:cNvSpPr/>
            <p:nvPr/>
          </p:nvSpPr>
          <p:spPr>
            <a:xfrm>
              <a:off x="33311351" y="22883162"/>
              <a:ext cx="2654998" cy="967438"/>
            </a:xfrm>
            <a:prstGeom prst="rect">
              <a:avLst/>
            </a:prstGeom>
            <a:no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002060"/>
                  </a:solidFill>
                </a:rPr>
                <a:t>Mutations in</a:t>
              </a:r>
            </a:p>
            <a:p>
              <a:pPr algn="ctr"/>
              <a:r>
                <a:rPr lang="en-US" b="1" dirty="0" smtClean="0">
                  <a:solidFill>
                    <a:srgbClr val="002060"/>
                  </a:solidFill>
                </a:rPr>
                <a:t> human MSH2</a:t>
              </a:r>
              <a:endParaRPr lang="en-US" b="1" dirty="0">
                <a:solidFill>
                  <a:srgbClr val="002060"/>
                </a:solidFill>
              </a:endParaRPr>
            </a:p>
          </p:txBody>
        </p:sp>
        <p:sp>
          <p:nvSpPr>
            <p:cNvPr id="171" name="Rectangle 170"/>
            <p:cNvSpPr/>
            <p:nvPr/>
          </p:nvSpPr>
          <p:spPr>
            <a:xfrm>
              <a:off x="33311351" y="24506021"/>
              <a:ext cx="2654998" cy="967438"/>
            </a:xfrm>
            <a:prstGeom prst="rect">
              <a:avLst/>
            </a:prstGeom>
            <a:no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002060"/>
                  </a:solidFill>
                </a:rPr>
                <a:t>Mutations in yeastMSH2</a:t>
              </a:r>
              <a:endParaRPr lang="en-US" b="1" dirty="0">
                <a:solidFill>
                  <a:srgbClr val="002060"/>
                </a:solidFill>
              </a:endParaRPr>
            </a:p>
          </p:txBody>
        </p:sp>
        <p:sp>
          <p:nvSpPr>
            <p:cNvPr id="190" name="Rectangle 189"/>
            <p:cNvSpPr/>
            <p:nvPr/>
          </p:nvSpPr>
          <p:spPr>
            <a:xfrm>
              <a:off x="33311351" y="26159762"/>
              <a:ext cx="2654998" cy="967438"/>
            </a:xfrm>
            <a:prstGeom prst="rect">
              <a:avLst/>
            </a:prstGeom>
            <a:no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002060"/>
                  </a:solidFill>
                </a:rPr>
                <a:t>Functional Studies</a:t>
              </a:r>
              <a:endParaRPr lang="en-US" b="1" dirty="0">
                <a:solidFill>
                  <a:srgbClr val="002060"/>
                </a:solidFill>
              </a:endParaRPr>
            </a:p>
          </p:txBody>
        </p:sp>
        <p:sp>
          <p:nvSpPr>
            <p:cNvPr id="194" name="Rectangle 193"/>
            <p:cNvSpPr/>
            <p:nvPr/>
          </p:nvSpPr>
          <p:spPr>
            <a:xfrm>
              <a:off x="29257800" y="24507040"/>
              <a:ext cx="2898600" cy="967438"/>
            </a:xfrm>
            <a:prstGeom prst="rect">
              <a:avLst/>
            </a:prstGeom>
            <a:no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002060"/>
                  </a:solidFill>
                </a:rPr>
                <a:t>Interventions</a:t>
              </a:r>
            </a:p>
            <a:p>
              <a:pPr algn="ctr"/>
              <a:r>
                <a:rPr lang="en-US" b="1" dirty="0" smtClean="0">
                  <a:solidFill>
                    <a:srgbClr val="002060"/>
                  </a:solidFill>
                </a:rPr>
                <a:t>(Overexpression)</a:t>
              </a:r>
              <a:endParaRPr lang="en-US" b="1" dirty="0">
                <a:solidFill>
                  <a:srgbClr val="002060"/>
                </a:solidFill>
              </a:endParaRPr>
            </a:p>
          </p:txBody>
        </p:sp>
        <p:sp>
          <p:nvSpPr>
            <p:cNvPr id="195" name="Right Arrow 194"/>
            <p:cNvSpPr/>
            <p:nvPr/>
          </p:nvSpPr>
          <p:spPr>
            <a:xfrm>
              <a:off x="32319953" y="24758573"/>
              <a:ext cx="903247" cy="464370"/>
            </a:xfrm>
            <a:prstGeom prst="rightArrow">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000062"/>
                </a:solidFill>
              </a:endParaRPr>
            </a:p>
          </p:txBody>
        </p:sp>
        <p:sp>
          <p:nvSpPr>
            <p:cNvPr id="196" name="Right Arrow 195"/>
            <p:cNvSpPr/>
            <p:nvPr/>
          </p:nvSpPr>
          <p:spPr>
            <a:xfrm rot="5400000">
              <a:off x="34434002" y="23903941"/>
              <a:ext cx="336057" cy="624061"/>
            </a:xfrm>
            <a:prstGeom prst="rightArrow">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000062"/>
                </a:solidFill>
              </a:endParaRPr>
            </a:p>
          </p:txBody>
        </p:sp>
        <p:sp>
          <p:nvSpPr>
            <p:cNvPr id="197" name="Right Arrow 196"/>
            <p:cNvSpPr/>
            <p:nvPr/>
          </p:nvSpPr>
          <p:spPr>
            <a:xfrm rot="5400000">
              <a:off x="34448349" y="25481670"/>
              <a:ext cx="381000" cy="624060"/>
            </a:xfrm>
            <a:prstGeom prst="rightArrow">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solidFill>
                  <a:srgbClr val="000062"/>
                </a:solidFill>
              </a:endParaRPr>
            </a:p>
          </p:txBody>
        </p:sp>
      </p:grpSp>
      <p:pic>
        <p:nvPicPr>
          <p:cNvPr id="198" name="Picture 2" descr="Hereditary Nonpolyposis Colorectal Cancer (HNPCC)"/>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4174" y="17362135"/>
            <a:ext cx="5215969" cy="3528130"/>
          </a:xfrm>
          <a:prstGeom prst="rect">
            <a:avLst/>
          </a:prstGeom>
          <a:noFill/>
          <a:extLst>
            <a:ext uri="{909E8E84-426E-40dd-AFC4-6F175D3DCCD1}">
              <a14:hiddenFill xmlns:a14="http://schemas.microsoft.com/office/drawing/2010/main">
                <a:solidFill>
                  <a:srgbClr val="FFFFFF"/>
                </a:solidFill>
              </a14:hiddenFill>
            </a:ext>
          </a:extLst>
        </p:spPr>
      </p:pic>
      <p:pic>
        <p:nvPicPr>
          <p:cNvPr id="199" name="Picture 4" descr="https://humana-portal.dnadirect.com/img/content/tests/hnpcc/hnpcc_mutations.gif"/>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341029" y="20574000"/>
            <a:ext cx="5397554" cy="3309361"/>
          </a:xfrm>
          <a:prstGeom prst="rect">
            <a:avLst/>
          </a:prstGeom>
          <a:noFill/>
          <a:extLst>
            <a:ext uri="{909E8E84-426E-40dd-AFC4-6F175D3DCCD1}">
              <a14:hiddenFill xmlns:a14="http://schemas.microsoft.com/office/drawing/2010/main">
                <a:solidFill>
                  <a:srgbClr val="FFFFFF"/>
                </a:solidFill>
              </a14:hiddenFill>
            </a:ext>
          </a:extLst>
        </p:spPr>
      </p:pic>
      <p:sp>
        <p:nvSpPr>
          <p:cNvPr id="200" name="Rectangle 199"/>
          <p:cNvSpPr/>
          <p:nvPr/>
        </p:nvSpPr>
        <p:spPr>
          <a:xfrm>
            <a:off x="6019278" y="18089618"/>
            <a:ext cx="3719305" cy="941796"/>
          </a:xfrm>
          <a:prstGeom prst="rect">
            <a:avLst/>
          </a:prstGeom>
        </p:spPr>
        <p:txBody>
          <a:bodyPr wrap="square">
            <a:spAutoFit/>
          </a:bodyPr>
          <a:lstStyle/>
          <a:p>
            <a:pPr marL="0" marR="0" algn="ctr">
              <a:lnSpc>
                <a:spcPct val="115000"/>
              </a:lnSpc>
              <a:spcBef>
                <a:spcPts val="0"/>
              </a:spcBef>
              <a:spcAft>
                <a:spcPts val="1000"/>
              </a:spcAft>
            </a:pPr>
            <a:r>
              <a:rPr lang="en-US" b="1" dirty="0" smtClean="0">
                <a:latin typeface="Times New Roman"/>
                <a:ea typeface="Calibri"/>
              </a:rPr>
              <a:t>Hereditary </a:t>
            </a:r>
            <a:r>
              <a:rPr lang="en-US" b="1" dirty="0" err="1" smtClean="0">
                <a:latin typeface="Times New Roman"/>
                <a:ea typeface="Calibri"/>
              </a:rPr>
              <a:t>Nonpolyposis</a:t>
            </a:r>
            <a:r>
              <a:rPr lang="en-US" b="1" dirty="0" smtClean="0">
                <a:latin typeface="Times New Roman"/>
                <a:ea typeface="Calibri"/>
              </a:rPr>
              <a:t> Colorectal Cancer</a:t>
            </a:r>
            <a:endParaRPr lang="en-US" dirty="0">
              <a:effectLst/>
              <a:latin typeface="Times New Roman"/>
              <a:ea typeface="Calibri"/>
            </a:endParaRPr>
          </a:p>
        </p:txBody>
      </p:sp>
      <p:sp>
        <p:nvSpPr>
          <p:cNvPr id="32" name="TextBox 31"/>
          <p:cNvSpPr txBox="1"/>
          <p:nvPr/>
        </p:nvSpPr>
        <p:spPr>
          <a:xfrm>
            <a:off x="817255" y="23123390"/>
            <a:ext cx="3523538" cy="461665"/>
          </a:xfrm>
          <a:prstGeom prst="rect">
            <a:avLst/>
          </a:prstGeom>
          <a:noFill/>
        </p:spPr>
        <p:txBody>
          <a:bodyPr wrap="square" rtlCol="0">
            <a:spAutoFit/>
          </a:bodyPr>
          <a:lstStyle/>
          <a:p>
            <a:endParaRPr lang="en-US" dirty="0"/>
          </a:p>
        </p:txBody>
      </p:sp>
      <p:sp>
        <p:nvSpPr>
          <p:cNvPr id="201" name="Rectangle 200"/>
          <p:cNvSpPr/>
          <p:nvPr/>
        </p:nvSpPr>
        <p:spPr>
          <a:xfrm>
            <a:off x="664174" y="21837241"/>
            <a:ext cx="3719305" cy="1070037"/>
          </a:xfrm>
          <a:prstGeom prst="rect">
            <a:avLst/>
          </a:prstGeom>
        </p:spPr>
        <p:txBody>
          <a:bodyPr wrap="square">
            <a:spAutoFit/>
          </a:bodyPr>
          <a:lstStyle/>
          <a:p>
            <a:pPr marL="0" marR="0" algn="ctr">
              <a:lnSpc>
                <a:spcPct val="115000"/>
              </a:lnSpc>
              <a:spcBef>
                <a:spcPts val="0"/>
              </a:spcBef>
              <a:spcAft>
                <a:spcPts val="1000"/>
              </a:spcAft>
            </a:pPr>
            <a:r>
              <a:rPr lang="en-US" b="1" dirty="0" smtClean="0">
                <a:latin typeface="Times New Roman"/>
                <a:ea typeface="Calibri"/>
              </a:rPr>
              <a:t>MSH2 is a major cause</a:t>
            </a:r>
          </a:p>
          <a:p>
            <a:pPr marL="0" marR="0" algn="ctr">
              <a:lnSpc>
                <a:spcPct val="115000"/>
              </a:lnSpc>
              <a:spcBef>
                <a:spcPts val="0"/>
              </a:spcBef>
              <a:spcAft>
                <a:spcPts val="1000"/>
              </a:spcAft>
            </a:pPr>
            <a:r>
              <a:rPr lang="en-US" b="1" dirty="0" smtClean="0">
                <a:latin typeface="Times New Roman"/>
                <a:ea typeface="Calibri"/>
              </a:rPr>
              <a:t>of HNPCC</a:t>
            </a:r>
            <a:endParaRPr lang="en-US" dirty="0">
              <a:effectLst/>
              <a:latin typeface="Times New Roman"/>
              <a:ea typeface="Calibri"/>
            </a:endParaRPr>
          </a:p>
        </p:txBody>
      </p:sp>
      <p:sp>
        <p:nvSpPr>
          <p:cNvPr id="202" name="Rectangle 201"/>
          <p:cNvSpPr/>
          <p:nvPr/>
        </p:nvSpPr>
        <p:spPr>
          <a:xfrm>
            <a:off x="1264930" y="30564415"/>
            <a:ext cx="6410642" cy="517065"/>
          </a:xfrm>
          <a:prstGeom prst="rect">
            <a:avLst/>
          </a:prstGeom>
        </p:spPr>
        <p:txBody>
          <a:bodyPr wrap="square">
            <a:spAutoFit/>
          </a:bodyPr>
          <a:lstStyle/>
          <a:p>
            <a:pPr marL="0" marR="0" algn="ctr">
              <a:lnSpc>
                <a:spcPct val="115000"/>
              </a:lnSpc>
              <a:spcBef>
                <a:spcPts val="0"/>
              </a:spcBef>
              <a:spcAft>
                <a:spcPts val="1000"/>
              </a:spcAft>
            </a:pPr>
            <a:r>
              <a:rPr lang="en-US" b="1" dirty="0" smtClean="0">
                <a:latin typeface="Times New Roman"/>
                <a:ea typeface="Calibri"/>
              </a:rPr>
              <a:t>Conserved MSH2 between Human and Yeast</a:t>
            </a:r>
            <a:endParaRPr lang="en-US" dirty="0">
              <a:effectLst/>
              <a:latin typeface="Times New Roman"/>
              <a:ea typeface="Calibri"/>
            </a:endParaRPr>
          </a:p>
        </p:txBody>
      </p:sp>
      <p:sp>
        <p:nvSpPr>
          <p:cNvPr id="203" name="Rectangle 202"/>
          <p:cNvSpPr/>
          <p:nvPr/>
        </p:nvSpPr>
        <p:spPr>
          <a:xfrm>
            <a:off x="1676393" y="23854812"/>
            <a:ext cx="6410642" cy="517065"/>
          </a:xfrm>
          <a:prstGeom prst="rect">
            <a:avLst/>
          </a:prstGeom>
        </p:spPr>
        <p:txBody>
          <a:bodyPr wrap="square">
            <a:spAutoFit/>
          </a:bodyPr>
          <a:lstStyle/>
          <a:p>
            <a:pPr marL="0" marR="0" algn="ctr">
              <a:lnSpc>
                <a:spcPct val="115000"/>
              </a:lnSpc>
              <a:spcBef>
                <a:spcPts val="0"/>
              </a:spcBef>
              <a:spcAft>
                <a:spcPts val="1000"/>
              </a:spcAft>
            </a:pPr>
            <a:r>
              <a:rPr lang="en-US" b="1" dirty="0" smtClean="0">
                <a:latin typeface="Times New Roman"/>
                <a:ea typeface="Calibri"/>
              </a:rPr>
              <a:t>Conserved MMR  between Human and Yeast</a:t>
            </a:r>
            <a:endParaRPr lang="en-US" dirty="0">
              <a:effectLst/>
              <a:latin typeface="Times New Roman"/>
              <a:ea typeface="Calibri"/>
            </a:endParaRPr>
          </a:p>
        </p:txBody>
      </p:sp>
      <p:sp>
        <p:nvSpPr>
          <p:cNvPr id="34" name="TextBox 33"/>
          <p:cNvSpPr txBox="1"/>
          <p:nvPr/>
        </p:nvSpPr>
        <p:spPr>
          <a:xfrm rot="18458185">
            <a:off x="16037047" y="18618612"/>
            <a:ext cx="1416599" cy="400110"/>
          </a:xfrm>
          <a:prstGeom prst="rect">
            <a:avLst/>
          </a:prstGeom>
          <a:noFill/>
        </p:spPr>
        <p:txBody>
          <a:bodyPr wrap="none" rtlCol="0">
            <a:spAutoFit/>
          </a:bodyPr>
          <a:lstStyle/>
          <a:p>
            <a:r>
              <a:rPr lang="en-US" sz="2000" dirty="0" smtClean="0"/>
              <a:t>Size Ladder</a:t>
            </a:r>
            <a:endParaRPr lang="en-US" sz="2000" dirty="0"/>
          </a:p>
        </p:txBody>
      </p:sp>
      <p:sp>
        <p:nvSpPr>
          <p:cNvPr id="204" name="TextBox 203"/>
          <p:cNvSpPr txBox="1"/>
          <p:nvPr/>
        </p:nvSpPr>
        <p:spPr>
          <a:xfrm rot="18458185">
            <a:off x="12578738" y="18452206"/>
            <a:ext cx="1958570" cy="400110"/>
          </a:xfrm>
          <a:prstGeom prst="rect">
            <a:avLst/>
          </a:prstGeom>
          <a:noFill/>
        </p:spPr>
        <p:txBody>
          <a:bodyPr wrap="square" rtlCol="0">
            <a:spAutoFit/>
          </a:bodyPr>
          <a:lstStyle/>
          <a:p>
            <a:r>
              <a:rPr lang="en-US" sz="2000" dirty="0" smtClean="0"/>
              <a:t>Uncut, Mutant</a:t>
            </a:r>
            <a:endParaRPr lang="en-US" sz="2000" dirty="0"/>
          </a:p>
        </p:txBody>
      </p:sp>
      <p:sp>
        <p:nvSpPr>
          <p:cNvPr id="205" name="TextBox 204"/>
          <p:cNvSpPr txBox="1"/>
          <p:nvPr/>
        </p:nvSpPr>
        <p:spPr>
          <a:xfrm rot="18458185">
            <a:off x="13292335" y="18697886"/>
            <a:ext cx="1424363" cy="400110"/>
          </a:xfrm>
          <a:prstGeom prst="rect">
            <a:avLst/>
          </a:prstGeom>
          <a:noFill/>
        </p:spPr>
        <p:txBody>
          <a:bodyPr wrap="none" rtlCol="0">
            <a:spAutoFit/>
          </a:bodyPr>
          <a:lstStyle/>
          <a:p>
            <a:r>
              <a:rPr lang="en-US" sz="2000" dirty="0" smtClean="0"/>
              <a:t>Cut, Mutant</a:t>
            </a:r>
            <a:endParaRPr lang="en-US" sz="2000" dirty="0"/>
          </a:p>
        </p:txBody>
      </p:sp>
      <p:sp>
        <p:nvSpPr>
          <p:cNvPr id="206" name="TextBox 205"/>
          <p:cNvSpPr txBox="1"/>
          <p:nvPr/>
        </p:nvSpPr>
        <p:spPr>
          <a:xfrm rot="18458185">
            <a:off x="13996664" y="18660200"/>
            <a:ext cx="1329185" cy="400110"/>
          </a:xfrm>
          <a:prstGeom prst="rect">
            <a:avLst/>
          </a:prstGeom>
          <a:noFill/>
        </p:spPr>
        <p:txBody>
          <a:bodyPr wrap="none" rtlCol="0">
            <a:spAutoFit/>
          </a:bodyPr>
          <a:lstStyle/>
          <a:p>
            <a:r>
              <a:rPr lang="en-US" sz="2000" dirty="0" smtClean="0"/>
              <a:t>Uncut, WT</a:t>
            </a:r>
            <a:endParaRPr lang="en-US" sz="2000" dirty="0"/>
          </a:p>
        </p:txBody>
      </p:sp>
      <p:sp>
        <p:nvSpPr>
          <p:cNvPr id="207" name="TextBox 206"/>
          <p:cNvSpPr txBox="1"/>
          <p:nvPr/>
        </p:nvSpPr>
        <p:spPr>
          <a:xfrm rot="18458185">
            <a:off x="14579946" y="18863546"/>
            <a:ext cx="1072955" cy="400110"/>
          </a:xfrm>
          <a:prstGeom prst="rect">
            <a:avLst/>
          </a:prstGeom>
          <a:noFill/>
        </p:spPr>
        <p:txBody>
          <a:bodyPr wrap="none" rtlCol="0">
            <a:spAutoFit/>
          </a:bodyPr>
          <a:lstStyle/>
          <a:p>
            <a:r>
              <a:rPr lang="en-US" sz="2000" dirty="0"/>
              <a:t>C</a:t>
            </a:r>
            <a:r>
              <a:rPr lang="en-US" sz="2000" dirty="0" smtClean="0"/>
              <a:t>ut, WT</a:t>
            </a:r>
            <a:endParaRPr lang="en-US" sz="2000" dirty="0"/>
          </a:p>
        </p:txBody>
      </p:sp>
      <p:pic>
        <p:nvPicPr>
          <p:cNvPr id="6" name="Picture 5"/>
          <p:cNvPicPr>
            <a:picLocks noChangeAspect="1"/>
          </p:cNvPicPr>
          <p:nvPr/>
        </p:nvPicPr>
        <p:blipFill>
          <a:blip r:embed="rId10"/>
          <a:stretch>
            <a:fillRect/>
          </a:stretch>
        </p:blipFill>
        <p:spPr>
          <a:xfrm>
            <a:off x="22098000" y="6172200"/>
            <a:ext cx="6324600" cy="4902045"/>
          </a:xfrm>
          <a:prstGeom prst="rect">
            <a:avLst/>
          </a:prstGeom>
        </p:spPr>
      </p:pic>
      <p:sp>
        <p:nvSpPr>
          <p:cNvPr id="8" name="TextBox 7"/>
          <p:cNvSpPr txBox="1"/>
          <p:nvPr/>
        </p:nvSpPr>
        <p:spPr>
          <a:xfrm>
            <a:off x="11506200" y="10210800"/>
            <a:ext cx="6248400" cy="461665"/>
          </a:xfrm>
          <a:prstGeom prst="rect">
            <a:avLst/>
          </a:prstGeom>
          <a:noFill/>
        </p:spPr>
        <p:txBody>
          <a:bodyPr wrap="square" rtlCol="0">
            <a:spAutoFit/>
          </a:bodyPr>
          <a:lstStyle/>
          <a:p>
            <a:r>
              <a:rPr lang="en-US" dirty="0" smtClean="0"/>
              <a:t>Transformation of </a:t>
            </a:r>
            <a:r>
              <a:rPr lang="en-US" i="1" dirty="0">
                <a:solidFill>
                  <a:schemeClr val="dk1"/>
                </a:solidFill>
                <a:ea typeface="Georgia"/>
                <a:cs typeface="Georgia"/>
                <a:sym typeface="Georgia"/>
              </a:rPr>
              <a:t>Saccharomyces </a:t>
            </a:r>
            <a:r>
              <a:rPr lang="en-US" i="1" dirty="0" err="1" smtClean="0">
                <a:solidFill>
                  <a:schemeClr val="dk1"/>
                </a:solidFill>
                <a:ea typeface="Georgia"/>
                <a:cs typeface="Georgia"/>
                <a:sym typeface="Georgia"/>
              </a:rPr>
              <a:t>Cerevisiae</a:t>
            </a:r>
            <a:endParaRPr lang="en-US" dirty="0"/>
          </a:p>
        </p:txBody>
      </p:sp>
      <p:sp>
        <p:nvSpPr>
          <p:cNvPr id="12" name="TextBox 11"/>
          <p:cNvSpPr txBox="1"/>
          <p:nvPr/>
        </p:nvSpPr>
        <p:spPr>
          <a:xfrm>
            <a:off x="23164800" y="10363200"/>
            <a:ext cx="3928930" cy="461665"/>
          </a:xfrm>
          <a:prstGeom prst="rect">
            <a:avLst/>
          </a:prstGeom>
          <a:noFill/>
        </p:spPr>
        <p:txBody>
          <a:bodyPr wrap="none" rtlCol="0">
            <a:spAutoFit/>
          </a:bodyPr>
          <a:lstStyle/>
          <a:p>
            <a:r>
              <a:rPr lang="en-US" dirty="0" smtClean="0"/>
              <a:t>Plasmid map of pMSH2 (WT)</a:t>
            </a:r>
            <a:endParaRPr lang="en-US" dirty="0"/>
          </a:p>
        </p:txBody>
      </p:sp>
      <p:pic>
        <p:nvPicPr>
          <p:cNvPr id="210" name="Picture 209" descr="Slide1.jpg"/>
          <p:cNvPicPr>
            <a:picLocks noChangeAspect="1"/>
          </p:cNvPicPr>
          <p:nvPr/>
        </p:nvPicPr>
        <p:blipFill rotWithShape="1">
          <a:blip r:embed="rId11">
            <a:extLst>
              <a:ext uri="{28A0092B-C50C-407E-A947-70E740481C1C}">
                <a14:useLocalDpi xmlns:a14="http://schemas.microsoft.com/office/drawing/2010/main" val="0"/>
              </a:ext>
            </a:extLst>
          </a:blip>
          <a:srcRect l="22905" t="29660" r="33058" b="46693"/>
          <a:stretch/>
        </p:blipFill>
        <p:spPr>
          <a:xfrm>
            <a:off x="11811000" y="19583400"/>
            <a:ext cx="5105400" cy="2056119"/>
          </a:xfrm>
          <a:prstGeom prst="rect">
            <a:avLst/>
          </a:prstGeom>
        </p:spPr>
      </p:pic>
      <p:sp>
        <p:nvSpPr>
          <p:cNvPr id="13" name="TextBox 12"/>
          <p:cNvSpPr txBox="1"/>
          <p:nvPr/>
        </p:nvSpPr>
        <p:spPr>
          <a:xfrm>
            <a:off x="11201400" y="11734800"/>
            <a:ext cx="17145000" cy="1200328"/>
          </a:xfrm>
          <a:prstGeom prst="rect">
            <a:avLst/>
          </a:prstGeom>
          <a:noFill/>
        </p:spPr>
        <p:txBody>
          <a:bodyPr wrap="square" rtlCol="0">
            <a:spAutoFit/>
          </a:bodyPr>
          <a:lstStyle/>
          <a:p>
            <a:pPr lvl="0" algn="ctr"/>
            <a:r>
              <a:rPr lang="en-US" dirty="0">
                <a:solidFill>
                  <a:schemeClr val="dk1"/>
                </a:solidFill>
                <a:latin typeface="Cambria"/>
                <a:ea typeface="Cambria"/>
                <a:cs typeface="Cambria"/>
                <a:sym typeface="Cambria"/>
              </a:rPr>
              <a:t>The specific </a:t>
            </a:r>
            <a:r>
              <a:rPr lang="en-US" dirty="0" smtClean="0">
                <a:solidFill>
                  <a:schemeClr val="dk1"/>
                </a:solidFill>
                <a:latin typeface="Cambria"/>
                <a:ea typeface="Cambria"/>
                <a:cs typeface="Cambria"/>
                <a:sym typeface="Cambria"/>
              </a:rPr>
              <a:t>locations </a:t>
            </a:r>
            <a:r>
              <a:rPr lang="en-US" dirty="0">
                <a:solidFill>
                  <a:schemeClr val="dk1"/>
                </a:solidFill>
                <a:latin typeface="Cambria"/>
                <a:ea typeface="Cambria"/>
                <a:cs typeface="Cambria"/>
                <a:sym typeface="Cambria"/>
              </a:rPr>
              <a:t>of </a:t>
            </a:r>
            <a:r>
              <a:rPr lang="en-US" dirty="0" smtClean="0">
                <a:solidFill>
                  <a:schemeClr val="dk1"/>
                </a:solidFill>
                <a:latin typeface="Cambria"/>
                <a:ea typeface="Cambria"/>
                <a:cs typeface="Cambria"/>
                <a:sym typeface="Cambria"/>
              </a:rPr>
              <a:t>mutation </a:t>
            </a:r>
            <a:r>
              <a:rPr lang="en-US" dirty="0">
                <a:solidFill>
                  <a:schemeClr val="dk1"/>
                </a:solidFill>
                <a:latin typeface="Cambria"/>
                <a:ea typeface="Cambria"/>
                <a:cs typeface="Cambria"/>
                <a:sym typeface="Cambria"/>
              </a:rPr>
              <a:t>in the modified or mutant </a:t>
            </a:r>
            <a:r>
              <a:rPr lang="en-US" dirty="0" smtClean="0">
                <a:solidFill>
                  <a:schemeClr val="dk1"/>
                </a:solidFill>
                <a:latin typeface="Cambria"/>
                <a:ea typeface="Cambria"/>
                <a:cs typeface="Cambria"/>
                <a:sym typeface="Cambria"/>
              </a:rPr>
              <a:t>genes </a:t>
            </a:r>
            <a:r>
              <a:rPr lang="en-US" dirty="0">
                <a:solidFill>
                  <a:schemeClr val="dk1"/>
                </a:solidFill>
                <a:latin typeface="Cambria"/>
                <a:ea typeface="Cambria"/>
                <a:cs typeface="Cambria"/>
                <a:sym typeface="Cambria"/>
              </a:rPr>
              <a:t>on plasmid </a:t>
            </a:r>
            <a:r>
              <a:rPr lang="en-US" dirty="0" smtClean="0">
                <a:solidFill>
                  <a:schemeClr val="dk1"/>
                </a:solidFill>
                <a:latin typeface="Cambria"/>
                <a:ea typeface="Cambria"/>
                <a:cs typeface="Cambria"/>
                <a:sym typeface="Cambria"/>
              </a:rPr>
              <a:t>AG372 and AG 379 are M718I and H658R. These locations were identified </a:t>
            </a:r>
            <a:r>
              <a:rPr lang="en-US" dirty="0">
                <a:solidFill>
                  <a:schemeClr val="dk1"/>
                </a:solidFill>
                <a:latin typeface="Cambria"/>
                <a:ea typeface="Cambria"/>
                <a:cs typeface="Cambria"/>
                <a:sym typeface="Cambria"/>
              </a:rPr>
              <a:t>by aligning the </a:t>
            </a:r>
            <a:r>
              <a:rPr lang="en-US" dirty="0" smtClean="0">
                <a:solidFill>
                  <a:schemeClr val="dk1"/>
                </a:solidFill>
                <a:latin typeface="Cambria"/>
                <a:ea typeface="Cambria"/>
                <a:cs typeface="Cambria"/>
                <a:sym typeface="Cambria"/>
              </a:rPr>
              <a:t>mutant and wild type sequences in </a:t>
            </a:r>
            <a:r>
              <a:rPr lang="en-US" dirty="0">
                <a:solidFill>
                  <a:schemeClr val="dk1"/>
                </a:solidFill>
                <a:latin typeface="Cambria"/>
                <a:ea typeface="Cambria"/>
                <a:cs typeface="Cambria"/>
                <a:sym typeface="Cambria"/>
              </a:rPr>
              <a:t>ClustalW2 alignment software. </a:t>
            </a:r>
            <a:endParaRPr lang="en" dirty="0">
              <a:solidFill>
                <a:schemeClr val="dk1"/>
              </a:solidFill>
              <a:latin typeface="Cambria"/>
              <a:ea typeface="Cambria"/>
              <a:cs typeface="Cambria"/>
              <a:sym typeface="Cambria"/>
            </a:endParaRPr>
          </a:p>
          <a:p>
            <a:endParaRPr lang="en-US" dirty="0"/>
          </a:p>
        </p:txBody>
      </p:sp>
      <p:pic>
        <p:nvPicPr>
          <p:cNvPr id="26" name="Picture 25" descr="IMG_1415.JPG"/>
          <p:cNvPicPr>
            <a:picLocks noChangeAspect="1"/>
          </p:cNvPicPr>
          <p:nvPr/>
        </p:nvPicPr>
        <p:blipFill rotWithShape="1">
          <a:blip r:embed="rId12">
            <a:extLst>
              <a:ext uri="{28A0092B-C50C-407E-A947-70E740481C1C}">
                <a14:useLocalDpi xmlns:a14="http://schemas.microsoft.com/office/drawing/2010/main" val="0"/>
              </a:ext>
            </a:extLst>
          </a:blip>
          <a:srcRect l="22235" t="9325" r="12156" b="6499"/>
          <a:stretch/>
        </p:blipFill>
        <p:spPr>
          <a:xfrm>
            <a:off x="24307800" y="14859000"/>
            <a:ext cx="3124200" cy="3006196"/>
          </a:xfrm>
          <a:prstGeom prst="rect">
            <a:avLst/>
          </a:prstGeom>
        </p:spPr>
      </p:pic>
      <p:pic>
        <p:nvPicPr>
          <p:cNvPr id="27" name="Picture 26" descr="IMG_1416.JPG"/>
          <p:cNvPicPr>
            <a:picLocks noChangeAspect="1"/>
          </p:cNvPicPr>
          <p:nvPr/>
        </p:nvPicPr>
        <p:blipFill rotWithShape="1">
          <a:blip r:embed="rId13">
            <a:extLst>
              <a:ext uri="{28A0092B-C50C-407E-A947-70E740481C1C}">
                <a14:useLocalDpi xmlns:a14="http://schemas.microsoft.com/office/drawing/2010/main" val="0"/>
              </a:ext>
            </a:extLst>
          </a:blip>
          <a:srcRect l="24161" t="11640" r="8943" b="-2343"/>
          <a:stretch/>
        </p:blipFill>
        <p:spPr>
          <a:xfrm>
            <a:off x="19888200" y="14782800"/>
            <a:ext cx="3048000" cy="3099547"/>
          </a:xfrm>
          <a:prstGeom prst="rect">
            <a:avLst/>
          </a:prstGeom>
        </p:spPr>
      </p:pic>
      <p:sp>
        <p:nvSpPr>
          <p:cNvPr id="29" name="TextBox 28"/>
          <p:cNvSpPr txBox="1"/>
          <p:nvPr/>
        </p:nvSpPr>
        <p:spPr>
          <a:xfrm>
            <a:off x="20497800" y="14249400"/>
            <a:ext cx="1244752" cy="461665"/>
          </a:xfrm>
          <a:prstGeom prst="rect">
            <a:avLst/>
          </a:prstGeom>
          <a:noFill/>
        </p:spPr>
        <p:txBody>
          <a:bodyPr wrap="none" rtlCol="0">
            <a:spAutoFit/>
          </a:bodyPr>
          <a:lstStyle/>
          <a:p>
            <a:r>
              <a:rPr lang="en-US" dirty="0" smtClean="0"/>
              <a:t>BLANK</a:t>
            </a:r>
            <a:endParaRPr lang="en-US" dirty="0"/>
          </a:p>
        </p:txBody>
      </p:sp>
      <p:sp>
        <p:nvSpPr>
          <p:cNvPr id="30" name="TextBox 29"/>
          <p:cNvSpPr txBox="1"/>
          <p:nvPr/>
        </p:nvSpPr>
        <p:spPr>
          <a:xfrm>
            <a:off x="11049000" y="14020800"/>
            <a:ext cx="2253441" cy="461665"/>
          </a:xfrm>
          <a:prstGeom prst="rect">
            <a:avLst/>
          </a:prstGeom>
          <a:noFill/>
        </p:spPr>
        <p:txBody>
          <a:bodyPr wrap="none" rtlCol="0">
            <a:spAutoFit/>
          </a:bodyPr>
          <a:lstStyle/>
          <a:p>
            <a:r>
              <a:rPr lang="en-US" b="1" dirty="0" smtClean="0">
                <a:solidFill>
                  <a:srgbClr val="7030A0"/>
                </a:solidFill>
              </a:rPr>
              <a:t>ACCI  (H658R)</a:t>
            </a:r>
            <a:endParaRPr lang="en-US" dirty="0"/>
          </a:p>
        </p:txBody>
      </p:sp>
      <p:sp>
        <p:nvSpPr>
          <p:cNvPr id="36" name="TextBox 35"/>
          <p:cNvSpPr txBox="1"/>
          <p:nvPr/>
        </p:nvSpPr>
        <p:spPr>
          <a:xfrm>
            <a:off x="17754600" y="10210800"/>
            <a:ext cx="4492035" cy="461665"/>
          </a:xfrm>
          <a:prstGeom prst="rect">
            <a:avLst/>
          </a:prstGeom>
          <a:noFill/>
        </p:spPr>
        <p:txBody>
          <a:bodyPr wrap="none" rtlCol="0">
            <a:spAutoFit/>
          </a:bodyPr>
          <a:lstStyle/>
          <a:p>
            <a:r>
              <a:rPr lang="en-US" dirty="0" smtClean="0"/>
              <a:t>(GT)16.5-URA3: the reporter gene</a:t>
            </a:r>
            <a:endParaRPr lang="en-US" dirty="0"/>
          </a:p>
        </p:txBody>
      </p:sp>
      <p:pic>
        <p:nvPicPr>
          <p:cNvPr id="37" name="Picture 36" descr="Screenshot 2015-04-11 16.06.38.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8135600" y="27508200"/>
            <a:ext cx="10705734" cy="7069399"/>
          </a:xfrm>
          <a:prstGeom prst="rect">
            <a:avLst/>
          </a:prstGeom>
        </p:spPr>
      </p:pic>
      <p:sp>
        <p:nvSpPr>
          <p:cNvPr id="152" name="Text Box 17"/>
          <p:cNvSpPr txBox="1">
            <a:spLocks noChangeArrowheads="1"/>
          </p:cNvSpPr>
          <p:nvPr/>
        </p:nvSpPr>
        <p:spPr bwMode="auto">
          <a:xfrm>
            <a:off x="9829800" y="28270200"/>
            <a:ext cx="5029200" cy="1077218"/>
          </a:xfrm>
          <a:prstGeom prst="rect">
            <a:avLst/>
          </a:prstGeom>
          <a:noFill/>
          <a:ln w="9525">
            <a:noFill/>
            <a:miter lim="800000"/>
            <a:headEnd/>
            <a:tailEnd/>
          </a:ln>
        </p:spPr>
        <p:txBody>
          <a:bodyPr wrap="square">
            <a:spAutoFit/>
          </a:bodyPr>
          <a:lstStyle/>
          <a:p>
            <a:r>
              <a:rPr lang="en-US" sz="1800" b="1" dirty="0"/>
              <a:t>chromosome: </a:t>
            </a:r>
            <a:r>
              <a:rPr lang="en-US" b="1" dirty="0"/>
              <a:t> 	</a:t>
            </a:r>
            <a:r>
              <a:rPr lang="en-US" sz="2000" b="1" i="1" dirty="0" err="1" smtClean="0"/>
              <a:t>msh</a:t>
            </a:r>
            <a:r>
              <a:rPr lang="en-US" sz="2000" b="1" dirty="0" err="1" smtClean="0">
                <a:latin typeface="Symbol" charset="2"/>
              </a:rPr>
              <a:t>D</a:t>
            </a:r>
            <a:endParaRPr lang="en-US" sz="2000" b="1" i="1" dirty="0"/>
          </a:p>
          <a:p>
            <a:r>
              <a:rPr lang="en-US" sz="2000" b="1" i="1" dirty="0"/>
              <a:t>	 	</a:t>
            </a:r>
            <a:r>
              <a:rPr lang="en-US" sz="2000" b="1" i="1" dirty="0">
                <a:solidFill>
                  <a:srgbClr val="FF0000"/>
                </a:solidFill>
              </a:rPr>
              <a:t>trp1-1</a:t>
            </a:r>
          </a:p>
          <a:p>
            <a:r>
              <a:rPr lang="en-US" sz="2000" b="1" i="1" dirty="0">
                <a:solidFill>
                  <a:srgbClr val="FF0000"/>
                </a:solidFill>
              </a:rPr>
              <a:t>		</a:t>
            </a:r>
            <a:r>
              <a:rPr lang="en-US" sz="2000" b="1" i="1" dirty="0">
                <a:solidFill>
                  <a:srgbClr val="008000"/>
                </a:solidFill>
              </a:rPr>
              <a:t>his3-11,15</a:t>
            </a:r>
          </a:p>
        </p:txBody>
      </p:sp>
      <p:sp>
        <p:nvSpPr>
          <p:cNvPr id="38" name="TextBox 37"/>
          <p:cNvSpPr txBox="1"/>
          <p:nvPr/>
        </p:nvSpPr>
        <p:spPr>
          <a:xfrm>
            <a:off x="11317527" y="30959778"/>
            <a:ext cx="184666" cy="461665"/>
          </a:xfrm>
          <a:prstGeom prst="rect">
            <a:avLst/>
          </a:prstGeom>
          <a:noFill/>
        </p:spPr>
        <p:txBody>
          <a:bodyPr wrap="none" rtlCol="0">
            <a:spAutoFit/>
          </a:bodyPr>
          <a:lstStyle/>
          <a:p>
            <a:endParaRPr lang="en-US" dirty="0"/>
          </a:p>
        </p:txBody>
      </p:sp>
      <p:grpSp>
        <p:nvGrpSpPr>
          <p:cNvPr id="211" name="Group 4"/>
          <p:cNvGrpSpPr>
            <a:grpSpLocks/>
          </p:cNvGrpSpPr>
          <p:nvPr/>
        </p:nvGrpSpPr>
        <p:grpSpPr bwMode="auto">
          <a:xfrm>
            <a:off x="12298740" y="31522811"/>
            <a:ext cx="2733678" cy="1727202"/>
            <a:chOff x="3270" y="2608"/>
            <a:chExt cx="1722" cy="1088"/>
          </a:xfrm>
        </p:grpSpPr>
        <p:sp>
          <p:nvSpPr>
            <p:cNvPr id="212" name="Oval 5"/>
            <p:cNvSpPr>
              <a:spLocks noChangeAspect="1" noChangeArrowheads="1"/>
            </p:cNvSpPr>
            <p:nvPr/>
          </p:nvSpPr>
          <p:spPr bwMode="auto">
            <a:xfrm>
              <a:off x="3533" y="2626"/>
              <a:ext cx="971" cy="818"/>
            </a:xfrm>
            <a:prstGeom prst="ellipse">
              <a:avLst/>
            </a:prstGeom>
            <a:noFill/>
            <a:ln w="28575">
              <a:solidFill>
                <a:schemeClr val="tx1"/>
              </a:solidFill>
              <a:round/>
              <a:headEnd/>
              <a:tailEnd/>
            </a:ln>
          </p:spPr>
          <p:txBody>
            <a:bodyPr wrap="none" anchor="ctr"/>
            <a:lstStyle/>
            <a:p>
              <a:endParaRPr lang="en-US"/>
            </a:p>
          </p:txBody>
        </p:sp>
        <p:sp>
          <p:nvSpPr>
            <p:cNvPr id="213" name="Rectangle 6"/>
            <p:cNvSpPr>
              <a:spLocks noChangeAspect="1" noChangeArrowheads="1"/>
            </p:cNvSpPr>
            <p:nvPr/>
          </p:nvSpPr>
          <p:spPr bwMode="auto">
            <a:xfrm>
              <a:off x="3780" y="3343"/>
              <a:ext cx="512" cy="106"/>
            </a:xfrm>
            <a:prstGeom prst="rect">
              <a:avLst/>
            </a:prstGeom>
            <a:solidFill>
              <a:schemeClr val="accent2"/>
            </a:solidFill>
            <a:ln w="9525">
              <a:solidFill>
                <a:schemeClr val="tx1"/>
              </a:solidFill>
              <a:miter lim="800000"/>
              <a:headEnd/>
              <a:tailEnd/>
            </a:ln>
          </p:spPr>
          <p:txBody>
            <a:bodyPr wrap="none" anchor="ctr"/>
            <a:lstStyle/>
            <a:p>
              <a:pPr algn="ctr"/>
              <a:endParaRPr lang="en-US" sz="2000" i="1">
                <a:solidFill>
                  <a:schemeClr val="accent2"/>
                </a:solidFill>
              </a:endParaRPr>
            </a:p>
          </p:txBody>
        </p:sp>
        <p:sp>
          <p:nvSpPr>
            <p:cNvPr id="214" name="Rectangle 7"/>
            <p:cNvSpPr>
              <a:spLocks noChangeAspect="1" noChangeArrowheads="1"/>
            </p:cNvSpPr>
            <p:nvPr/>
          </p:nvSpPr>
          <p:spPr bwMode="auto">
            <a:xfrm rot="-3315004">
              <a:off x="4233" y="2553"/>
              <a:ext cx="59" cy="317"/>
            </a:xfrm>
            <a:prstGeom prst="rect">
              <a:avLst/>
            </a:prstGeom>
            <a:solidFill>
              <a:srgbClr val="DDDDDD"/>
            </a:solidFill>
            <a:ln w="9525">
              <a:solidFill>
                <a:schemeClr val="tx1"/>
              </a:solidFill>
              <a:miter lim="800000"/>
              <a:headEnd/>
              <a:tailEnd/>
            </a:ln>
          </p:spPr>
          <p:txBody>
            <a:bodyPr vert="eaVert" wrap="none" anchor="ctr"/>
            <a:lstStyle/>
            <a:p>
              <a:pPr algn="ctr"/>
              <a:endParaRPr lang="en-US" sz="6000"/>
            </a:p>
          </p:txBody>
        </p:sp>
        <p:sp>
          <p:nvSpPr>
            <p:cNvPr id="215" name="Oval 8"/>
            <p:cNvSpPr>
              <a:spLocks noChangeAspect="1" noChangeArrowheads="1"/>
            </p:cNvSpPr>
            <p:nvPr/>
          </p:nvSpPr>
          <p:spPr bwMode="auto">
            <a:xfrm>
              <a:off x="4386" y="3159"/>
              <a:ext cx="130" cy="111"/>
            </a:xfrm>
            <a:prstGeom prst="ellipse">
              <a:avLst/>
            </a:prstGeom>
            <a:solidFill>
              <a:srgbClr val="FF0000"/>
            </a:solidFill>
            <a:ln w="9525">
              <a:solidFill>
                <a:schemeClr val="tx1"/>
              </a:solidFill>
              <a:round/>
              <a:headEnd/>
              <a:tailEnd/>
            </a:ln>
          </p:spPr>
          <p:txBody>
            <a:bodyPr wrap="none" anchor="ctr"/>
            <a:lstStyle/>
            <a:p>
              <a:endParaRPr lang="en-US"/>
            </a:p>
          </p:txBody>
        </p:sp>
        <p:sp>
          <p:nvSpPr>
            <p:cNvPr id="216" name="Text Box 9"/>
            <p:cNvSpPr txBox="1">
              <a:spLocks noChangeAspect="1" noChangeArrowheads="1"/>
            </p:cNvSpPr>
            <p:nvPr/>
          </p:nvSpPr>
          <p:spPr bwMode="auto">
            <a:xfrm rot="-2630920">
              <a:off x="3312" y="2608"/>
              <a:ext cx="585" cy="173"/>
            </a:xfrm>
            <a:prstGeom prst="rect">
              <a:avLst/>
            </a:prstGeom>
            <a:noFill/>
            <a:ln w="9525">
              <a:noFill/>
              <a:miter lim="800000"/>
              <a:headEnd/>
              <a:tailEnd/>
            </a:ln>
          </p:spPr>
          <p:txBody>
            <a:bodyPr wrap="none">
              <a:spAutoFit/>
            </a:bodyPr>
            <a:lstStyle/>
            <a:p>
              <a:r>
                <a:rPr lang="en-US" sz="1200" i="1">
                  <a:solidFill>
                    <a:srgbClr val="FF0000"/>
                  </a:solidFill>
                </a:rPr>
                <a:t>TRP1/ARS</a:t>
              </a:r>
            </a:p>
          </p:txBody>
        </p:sp>
        <p:sp>
          <p:nvSpPr>
            <p:cNvPr id="217" name="Text Box 10"/>
            <p:cNvSpPr txBox="1">
              <a:spLocks noChangeAspect="1" noChangeArrowheads="1"/>
            </p:cNvSpPr>
            <p:nvPr/>
          </p:nvSpPr>
          <p:spPr bwMode="auto">
            <a:xfrm>
              <a:off x="4457" y="3273"/>
              <a:ext cx="424" cy="173"/>
            </a:xfrm>
            <a:prstGeom prst="rect">
              <a:avLst/>
            </a:prstGeom>
            <a:noFill/>
            <a:ln w="9525">
              <a:noFill/>
              <a:miter lim="800000"/>
              <a:headEnd/>
              <a:tailEnd/>
            </a:ln>
          </p:spPr>
          <p:txBody>
            <a:bodyPr wrap="none">
              <a:spAutoFit/>
            </a:bodyPr>
            <a:lstStyle/>
            <a:p>
              <a:r>
                <a:rPr lang="en-US" sz="1200" i="1">
                  <a:solidFill>
                    <a:srgbClr val="FF0000"/>
                  </a:solidFill>
                </a:rPr>
                <a:t>CEN11</a:t>
              </a:r>
            </a:p>
          </p:txBody>
        </p:sp>
        <p:sp>
          <p:nvSpPr>
            <p:cNvPr id="218" name="Oval 11"/>
            <p:cNvSpPr>
              <a:spLocks noChangeAspect="1" noChangeArrowheads="1"/>
            </p:cNvSpPr>
            <p:nvPr/>
          </p:nvSpPr>
          <p:spPr bwMode="auto">
            <a:xfrm>
              <a:off x="4457" y="2887"/>
              <a:ext cx="62" cy="95"/>
            </a:xfrm>
            <a:prstGeom prst="ellipse">
              <a:avLst/>
            </a:prstGeom>
            <a:solidFill>
              <a:srgbClr val="DDDDDD"/>
            </a:solidFill>
            <a:ln w="9525">
              <a:solidFill>
                <a:schemeClr val="tx1"/>
              </a:solidFill>
              <a:round/>
              <a:headEnd/>
              <a:tailEnd/>
            </a:ln>
          </p:spPr>
          <p:txBody>
            <a:bodyPr wrap="none" anchor="ctr"/>
            <a:lstStyle/>
            <a:p>
              <a:pPr algn="ctr"/>
              <a:endParaRPr lang="en-US" sz="6000"/>
            </a:p>
          </p:txBody>
        </p:sp>
        <p:sp>
          <p:nvSpPr>
            <p:cNvPr id="219" name="Rectangle 12"/>
            <p:cNvSpPr>
              <a:spLocks noChangeAspect="1" noChangeArrowheads="1"/>
            </p:cNvSpPr>
            <p:nvPr/>
          </p:nvSpPr>
          <p:spPr bwMode="auto">
            <a:xfrm rot="2837922">
              <a:off x="3615" y="2641"/>
              <a:ext cx="59" cy="317"/>
            </a:xfrm>
            <a:prstGeom prst="rect">
              <a:avLst/>
            </a:prstGeom>
            <a:solidFill>
              <a:srgbClr val="FF0000"/>
            </a:solidFill>
            <a:ln w="9525">
              <a:solidFill>
                <a:schemeClr val="tx1"/>
              </a:solidFill>
              <a:miter lim="800000"/>
              <a:headEnd/>
              <a:tailEnd/>
            </a:ln>
          </p:spPr>
          <p:txBody>
            <a:bodyPr wrap="none" anchor="ctr"/>
            <a:lstStyle/>
            <a:p>
              <a:endParaRPr lang="en-US"/>
            </a:p>
          </p:txBody>
        </p:sp>
        <p:sp>
          <p:nvSpPr>
            <p:cNvPr id="220" name="Text Box 13"/>
            <p:cNvSpPr txBox="1">
              <a:spLocks noChangeAspect="1" noChangeArrowheads="1"/>
            </p:cNvSpPr>
            <p:nvPr/>
          </p:nvSpPr>
          <p:spPr bwMode="auto">
            <a:xfrm>
              <a:off x="3692" y="3446"/>
              <a:ext cx="1300" cy="250"/>
            </a:xfrm>
            <a:prstGeom prst="rect">
              <a:avLst/>
            </a:prstGeom>
            <a:noFill/>
            <a:ln w="9525">
              <a:noFill/>
              <a:miter lim="800000"/>
              <a:headEnd/>
              <a:tailEnd/>
            </a:ln>
          </p:spPr>
          <p:txBody>
            <a:bodyPr>
              <a:spAutoFit/>
            </a:bodyPr>
            <a:lstStyle/>
            <a:p>
              <a:r>
                <a:rPr lang="en-US" sz="2000" b="1">
                  <a:solidFill>
                    <a:schemeClr val="accent2"/>
                  </a:solidFill>
                </a:rPr>
                <a:t>(GT)</a:t>
              </a:r>
              <a:r>
                <a:rPr lang="en-US" sz="2000" b="1" baseline="-25000">
                  <a:solidFill>
                    <a:schemeClr val="accent2"/>
                  </a:solidFill>
                </a:rPr>
                <a:t>16.5</a:t>
              </a:r>
              <a:r>
                <a:rPr lang="en-US" sz="2000" b="1" i="1">
                  <a:solidFill>
                    <a:schemeClr val="accent2"/>
                  </a:solidFill>
                </a:rPr>
                <a:t>-URA3</a:t>
              </a:r>
            </a:p>
          </p:txBody>
        </p:sp>
        <p:sp>
          <p:nvSpPr>
            <p:cNvPr id="221" name="Text Box 14"/>
            <p:cNvSpPr txBox="1">
              <a:spLocks noChangeAspect="1" noChangeArrowheads="1"/>
            </p:cNvSpPr>
            <p:nvPr/>
          </p:nvSpPr>
          <p:spPr bwMode="auto">
            <a:xfrm rot="2471216">
              <a:off x="3270" y="3174"/>
              <a:ext cx="714" cy="250"/>
            </a:xfrm>
            <a:prstGeom prst="rect">
              <a:avLst/>
            </a:prstGeom>
            <a:noFill/>
            <a:ln w="9525">
              <a:noFill/>
              <a:miter lim="800000"/>
              <a:headEnd/>
              <a:tailEnd/>
            </a:ln>
          </p:spPr>
          <p:txBody>
            <a:bodyPr>
              <a:spAutoFit/>
            </a:bodyPr>
            <a:lstStyle/>
            <a:p>
              <a:r>
                <a:rPr lang="en-US" sz="2000" b="1" i="1">
                  <a:solidFill>
                    <a:srgbClr val="9900FF"/>
                  </a:solidFill>
                </a:rPr>
                <a:t>P</a:t>
              </a:r>
              <a:r>
                <a:rPr lang="en-US" sz="2000" b="1" i="1" baseline="-25000">
                  <a:solidFill>
                    <a:srgbClr val="9900FF"/>
                  </a:solidFill>
                </a:rPr>
                <a:t>LEU2</a:t>
              </a:r>
              <a:endParaRPr lang="en-US" sz="2000" b="1" i="1">
                <a:solidFill>
                  <a:srgbClr val="9900FF"/>
                </a:solidFill>
              </a:endParaRPr>
            </a:p>
          </p:txBody>
        </p:sp>
        <p:sp>
          <p:nvSpPr>
            <p:cNvPr id="222" name="Rectangle 15" descr="Light vertical"/>
            <p:cNvSpPr>
              <a:spLocks noChangeAspect="1" noChangeArrowheads="1"/>
            </p:cNvSpPr>
            <p:nvPr/>
          </p:nvSpPr>
          <p:spPr bwMode="auto">
            <a:xfrm>
              <a:off x="3780" y="3343"/>
              <a:ext cx="117" cy="106"/>
            </a:xfrm>
            <a:prstGeom prst="rect">
              <a:avLst/>
            </a:prstGeom>
            <a:pattFill prst="ltVert">
              <a:fgClr>
                <a:schemeClr val="tx1"/>
              </a:fgClr>
              <a:bgClr>
                <a:schemeClr val="bg1"/>
              </a:bgClr>
            </a:pattFill>
            <a:ln w="9525">
              <a:solidFill>
                <a:schemeClr val="tx1"/>
              </a:solidFill>
              <a:miter lim="800000"/>
              <a:headEnd/>
              <a:tailEnd/>
            </a:ln>
          </p:spPr>
          <p:txBody>
            <a:bodyPr wrap="none" anchor="ctr"/>
            <a:lstStyle/>
            <a:p>
              <a:endParaRPr lang="en-US"/>
            </a:p>
          </p:txBody>
        </p:sp>
        <p:sp>
          <p:nvSpPr>
            <p:cNvPr id="223" name="Text Box 16"/>
            <p:cNvSpPr txBox="1">
              <a:spLocks noChangeAspect="1" noChangeArrowheads="1"/>
            </p:cNvSpPr>
            <p:nvPr/>
          </p:nvSpPr>
          <p:spPr bwMode="auto">
            <a:xfrm>
              <a:off x="3696" y="2896"/>
              <a:ext cx="704" cy="288"/>
            </a:xfrm>
            <a:prstGeom prst="rect">
              <a:avLst/>
            </a:prstGeom>
            <a:noFill/>
            <a:ln w="9525">
              <a:noFill/>
              <a:miter lim="800000"/>
              <a:headEnd/>
              <a:tailEnd/>
            </a:ln>
          </p:spPr>
          <p:txBody>
            <a:bodyPr wrap="none">
              <a:spAutoFit/>
            </a:bodyPr>
            <a:lstStyle/>
            <a:p>
              <a:r>
                <a:rPr lang="en-US" sz="2400"/>
                <a:t>pSH44</a:t>
              </a:r>
            </a:p>
          </p:txBody>
        </p:sp>
      </p:grpSp>
      <p:sp>
        <p:nvSpPr>
          <p:cNvPr id="224" name="Text Box 17"/>
          <p:cNvSpPr txBox="1">
            <a:spLocks noChangeArrowheads="1"/>
          </p:cNvSpPr>
          <p:nvPr/>
        </p:nvSpPr>
        <p:spPr bwMode="auto">
          <a:xfrm>
            <a:off x="11430000" y="30175200"/>
            <a:ext cx="3962400" cy="1006475"/>
          </a:xfrm>
          <a:prstGeom prst="rect">
            <a:avLst/>
          </a:prstGeom>
          <a:noFill/>
          <a:ln w="9525">
            <a:noFill/>
            <a:miter lim="800000"/>
            <a:headEnd/>
            <a:tailEnd/>
          </a:ln>
        </p:spPr>
        <p:txBody>
          <a:bodyPr>
            <a:spAutoFit/>
          </a:bodyPr>
          <a:lstStyle/>
          <a:p>
            <a:r>
              <a:rPr lang="en-US" sz="1800" b="1" dirty="0"/>
              <a:t>chromosome: </a:t>
            </a:r>
            <a:r>
              <a:rPr lang="en-US" b="1" dirty="0"/>
              <a:t> 	</a:t>
            </a:r>
            <a:r>
              <a:rPr lang="en-US" sz="2000" b="1" i="1" dirty="0"/>
              <a:t>msh2</a:t>
            </a:r>
            <a:r>
              <a:rPr lang="en-US" sz="2000" b="1" dirty="0">
                <a:latin typeface="Symbol" charset="2"/>
              </a:rPr>
              <a:t>D</a:t>
            </a:r>
            <a:endParaRPr lang="en-US" sz="2000" b="1" i="1" dirty="0"/>
          </a:p>
          <a:p>
            <a:r>
              <a:rPr lang="en-US" sz="2000" b="1" i="1" dirty="0"/>
              <a:t>	 	</a:t>
            </a:r>
            <a:r>
              <a:rPr lang="en-US" sz="2000" b="1" i="1" dirty="0">
                <a:solidFill>
                  <a:srgbClr val="FF0000"/>
                </a:solidFill>
              </a:rPr>
              <a:t>trp1-1</a:t>
            </a:r>
          </a:p>
          <a:p>
            <a:r>
              <a:rPr lang="en-US" sz="2000" b="1" i="1" dirty="0">
                <a:solidFill>
                  <a:srgbClr val="FF0000"/>
                </a:solidFill>
              </a:rPr>
              <a:t>		</a:t>
            </a:r>
            <a:r>
              <a:rPr lang="en-US" sz="2000" b="1" i="1" dirty="0">
                <a:solidFill>
                  <a:srgbClr val="008000"/>
                </a:solidFill>
              </a:rPr>
              <a:t>his3-11,15</a:t>
            </a:r>
          </a:p>
        </p:txBody>
      </p:sp>
      <p:sp>
        <p:nvSpPr>
          <p:cNvPr id="225" name="Oval 25"/>
          <p:cNvSpPr>
            <a:spLocks noChangeAspect="1" noChangeArrowheads="1"/>
          </p:cNvSpPr>
          <p:nvPr/>
        </p:nvSpPr>
        <p:spPr bwMode="auto">
          <a:xfrm>
            <a:off x="9553153" y="32075255"/>
            <a:ext cx="2011363" cy="1695450"/>
          </a:xfrm>
          <a:prstGeom prst="ellipse">
            <a:avLst/>
          </a:prstGeom>
          <a:noFill/>
          <a:ln w="28575">
            <a:solidFill>
              <a:schemeClr val="tx1"/>
            </a:solidFill>
            <a:round/>
            <a:headEnd/>
            <a:tailEnd/>
          </a:ln>
        </p:spPr>
        <p:txBody>
          <a:bodyPr wrap="none" anchor="ctr"/>
          <a:lstStyle/>
          <a:p>
            <a:endParaRPr lang="en-US"/>
          </a:p>
        </p:txBody>
      </p:sp>
      <p:sp>
        <p:nvSpPr>
          <p:cNvPr id="226" name="Rectangle 26"/>
          <p:cNvSpPr>
            <a:spLocks noChangeAspect="1" noChangeArrowheads="1"/>
          </p:cNvSpPr>
          <p:nvPr/>
        </p:nvSpPr>
        <p:spPr bwMode="auto">
          <a:xfrm rot="20443655">
            <a:off x="11416878" y="32405455"/>
            <a:ext cx="122238" cy="658813"/>
          </a:xfrm>
          <a:prstGeom prst="rect">
            <a:avLst/>
          </a:prstGeom>
          <a:solidFill>
            <a:srgbClr val="008000"/>
          </a:solidFill>
          <a:ln w="9525">
            <a:solidFill>
              <a:schemeClr val="tx1"/>
            </a:solidFill>
            <a:miter lim="800000"/>
            <a:headEnd/>
            <a:tailEnd/>
          </a:ln>
        </p:spPr>
        <p:txBody>
          <a:bodyPr wrap="none" anchor="ctr"/>
          <a:lstStyle/>
          <a:p>
            <a:pPr algn="ctr"/>
            <a:endParaRPr lang="en-US" sz="1400"/>
          </a:p>
        </p:txBody>
      </p:sp>
      <p:sp>
        <p:nvSpPr>
          <p:cNvPr id="227" name="Oval 27"/>
          <p:cNvSpPr>
            <a:spLocks noChangeAspect="1" noChangeArrowheads="1"/>
          </p:cNvSpPr>
          <p:nvPr/>
        </p:nvSpPr>
        <p:spPr bwMode="auto">
          <a:xfrm>
            <a:off x="10103708" y="31980005"/>
            <a:ext cx="268288" cy="230188"/>
          </a:xfrm>
          <a:prstGeom prst="ellipse">
            <a:avLst/>
          </a:prstGeom>
          <a:solidFill>
            <a:srgbClr val="008000"/>
          </a:solidFill>
          <a:ln w="9525">
            <a:solidFill>
              <a:schemeClr val="tx1"/>
            </a:solidFill>
            <a:round/>
            <a:headEnd/>
            <a:tailEnd/>
          </a:ln>
        </p:spPr>
        <p:txBody>
          <a:bodyPr wrap="none" anchor="ctr"/>
          <a:lstStyle/>
          <a:p>
            <a:endParaRPr lang="en-US"/>
          </a:p>
        </p:txBody>
      </p:sp>
      <p:sp>
        <p:nvSpPr>
          <p:cNvPr id="228" name="Oval 28"/>
          <p:cNvSpPr>
            <a:spLocks noChangeAspect="1" noChangeArrowheads="1"/>
          </p:cNvSpPr>
          <p:nvPr/>
        </p:nvSpPr>
        <p:spPr bwMode="auto">
          <a:xfrm>
            <a:off x="11405765" y="33165868"/>
            <a:ext cx="171450" cy="165100"/>
          </a:xfrm>
          <a:prstGeom prst="ellipse">
            <a:avLst/>
          </a:prstGeom>
          <a:solidFill>
            <a:schemeClr val="folHlink"/>
          </a:solidFill>
          <a:ln w="9525">
            <a:solidFill>
              <a:srgbClr val="800080"/>
            </a:solidFill>
            <a:round/>
            <a:headEnd/>
            <a:tailEnd/>
          </a:ln>
        </p:spPr>
        <p:txBody>
          <a:bodyPr wrap="none" anchor="ctr"/>
          <a:lstStyle/>
          <a:p>
            <a:pPr algn="ctr"/>
            <a:endParaRPr lang="en-US" sz="1400">
              <a:latin typeface="Times New Roman" charset="0"/>
            </a:endParaRPr>
          </a:p>
        </p:txBody>
      </p:sp>
      <p:sp>
        <p:nvSpPr>
          <p:cNvPr id="229" name="Oval 29"/>
          <p:cNvSpPr>
            <a:spLocks noChangeAspect="1" noChangeArrowheads="1"/>
          </p:cNvSpPr>
          <p:nvPr/>
        </p:nvSpPr>
        <p:spPr bwMode="auto">
          <a:xfrm>
            <a:off x="9275033" y="33203968"/>
            <a:ext cx="127000" cy="195263"/>
          </a:xfrm>
          <a:prstGeom prst="ellipse">
            <a:avLst/>
          </a:prstGeom>
          <a:solidFill>
            <a:schemeClr val="folHlink"/>
          </a:solidFill>
          <a:ln w="9525">
            <a:solidFill>
              <a:schemeClr val="tx1"/>
            </a:solidFill>
            <a:round/>
            <a:headEnd/>
            <a:tailEnd/>
          </a:ln>
        </p:spPr>
        <p:txBody>
          <a:bodyPr wrap="none" anchor="ctr"/>
          <a:lstStyle/>
          <a:p>
            <a:pPr algn="ctr"/>
            <a:endParaRPr lang="en-US" sz="1400"/>
          </a:p>
        </p:txBody>
      </p:sp>
      <p:sp>
        <p:nvSpPr>
          <p:cNvPr id="230" name="Text Box 31"/>
          <p:cNvSpPr txBox="1">
            <a:spLocks noChangeAspect="1" noChangeArrowheads="1"/>
          </p:cNvSpPr>
          <p:nvPr/>
        </p:nvSpPr>
        <p:spPr bwMode="auto">
          <a:xfrm>
            <a:off x="10086553" y="33913580"/>
            <a:ext cx="1341438" cy="304800"/>
          </a:xfrm>
          <a:prstGeom prst="rect">
            <a:avLst/>
          </a:prstGeom>
          <a:noFill/>
          <a:ln w="9525">
            <a:noFill/>
            <a:miter lim="800000"/>
            <a:headEnd/>
            <a:tailEnd/>
          </a:ln>
        </p:spPr>
        <p:txBody>
          <a:bodyPr>
            <a:spAutoFit/>
          </a:bodyPr>
          <a:lstStyle/>
          <a:p>
            <a:r>
              <a:rPr lang="en-US" sz="1400" b="1" i="1" dirty="0" smtClean="0">
                <a:solidFill>
                  <a:srgbClr val="FF0000"/>
                </a:solidFill>
              </a:rPr>
              <a:t>Msh2-H658Y</a:t>
            </a:r>
            <a:endParaRPr lang="en-US" sz="1400" b="1" i="1" dirty="0">
              <a:solidFill>
                <a:srgbClr val="FF0000"/>
              </a:solidFill>
            </a:endParaRPr>
          </a:p>
        </p:txBody>
      </p:sp>
      <p:sp>
        <p:nvSpPr>
          <p:cNvPr id="231" name="Text Box 32"/>
          <p:cNvSpPr txBox="1">
            <a:spLocks noChangeAspect="1" noChangeArrowheads="1"/>
          </p:cNvSpPr>
          <p:nvPr/>
        </p:nvSpPr>
        <p:spPr bwMode="auto">
          <a:xfrm>
            <a:off x="9776990" y="32656280"/>
            <a:ext cx="1581150" cy="366713"/>
          </a:xfrm>
          <a:prstGeom prst="rect">
            <a:avLst/>
          </a:prstGeom>
          <a:noFill/>
          <a:ln w="9525">
            <a:noFill/>
            <a:miter lim="800000"/>
            <a:headEnd/>
            <a:tailEnd/>
          </a:ln>
        </p:spPr>
        <p:txBody>
          <a:bodyPr wrap="none">
            <a:spAutoFit/>
          </a:bodyPr>
          <a:lstStyle/>
          <a:p>
            <a:pPr algn="ctr"/>
            <a:r>
              <a:rPr lang="en-US" sz="1800" b="1">
                <a:solidFill>
                  <a:srgbClr val="FF0000"/>
                </a:solidFill>
              </a:rPr>
              <a:t>mutagenized</a:t>
            </a:r>
          </a:p>
        </p:txBody>
      </p:sp>
      <p:sp>
        <p:nvSpPr>
          <p:cNvPr id="232" name="AutoShape 33"/>
          <p:cNvSpPr>
            <a:spLocks noChangeAspect="1" noChangeArrowheads="1"/>
          </p:cNvSpPr>
          <p:nvPr/>
        </p:nvSpPr>
        <p:spPr bwMode="auto">
          <a:xfrm flipH="1">
            <a:off x="9738583" y="33532580"/>
            <a:ext cx="914400" cy="365125"/>
          </a:xfrm>
          <a:prstGeom prst="rightArrow">
            <a:avLst>
              <a:gd name="adj1" fmla="val 50000"/>
              <a:gd name="adj2" fmla="val 62609"/>
            </a:avLst>
          </a:prstGeom>
          <a:solidFill>
            <a:schemeClr val="tx1"/>
          </a:solidFill>
          <a:ln w="9525">
            <a:solidFill>
              <a:schemeClr val="tx1"/>
            </a:solidFill>
            <a:miter lim="800000"/>
            <a:headEnd/>
            <a:tailEnd/>
          </a:ln>
        </p:spPr>
        <p:txBody>
          <a:bodyPr wrap="none" anchor="ctr"/>
          <a:lstStyle/>
          <a:p>
            <a:pPr algn="ctr"/>
            <a:r>
              <a:rPr lang="en-US" sz="5400" baseline="-25000" dirty="0" smtClean="0">
                <a:solidFill>
                  <a:srgbClr val="FF0000"/>
                </a:solidFill>
              </a:rPr>
              <a:t>*</a:t>
            </a:r>
            <a:endParaRPr lang="en-US" sz="5400" baseline="-25000" dirty="0">
              <a:solidFill>
                <a:srgbClr val="FF0000"/>
              </a:solidFill>
            </a:endParaRPr>
          </a:p>
        </p:txBody>
      </p:sp>
      <p:sp>
        <p:nvSpPr>
          <p:cNvPr id="233" name="AutoShape 34"/>
          <p:cNvSpPr>
            <a:spLocks noChangeAspect="1" noChangeArrowheads="1"/>
          </p:cNvSpPr>
          <p:nvPr/>
        </p:nvSpPr>
        <p:spPr bwMode="auto">
          <a:xfrm rot="19419185">
            <a:off x="10978728" y="33410343"/>
            <a:ext cx="487363" cy="242888"/>
          </a:xfrm>
          <a:prstGeom prst="rightArrow">
            <a:avLst>
              <a:gd name="adj1" fmla="val 50000"/>
              <a:gd name="adj2" fmla="val 50163"/>
            </a:avLst>
          </a:prstGeom>
          <a:solidFill>
            <a:schemeClr val="folHlink"/>
          </a:solidFill>
          <a:ln w="9525">
            <a:solidFill>
              <a:schemeClr val="tx1"/>
            </a:solidFill>
            <a:miter lim="800000"/>
            <a:headEnd/>
            <a:tailEnd/>
          </a:ln>
        </p:spPr>
        <p:txBody>
          <a:bodyPr wrap="none" anchor="ctr"/>
          <a:lstStyle/>
          <a:p>
            <a:endParaRPr lang="en-US"/>
          </a:p>
        </p:txBody>
      </p:sp>
      <p:sp>
        <p:nvSpPr>
          <p:cNvPr id="234" name="TextBox 32"/>
          <p:cNvSpPr txBox="1">
            <a:spLocks noChangeArrowheads="1"/>
          </p:cNvSpPr>
          <p:nvPr/>
        </p:nvSpPr>
        <p:spPr bwMode="auto">
          <a:xfrm>
            <a:off x="10662815" y="32357830"/>
            <a:ext cx="641350" cy="338138"/>
          </a:xfrm>
          <a:prstGeom prst="rect">
            <a:avLst/>
          </a:prstGeom>
          <a:noFill/>
          <a:ln w="9525">
            <a:noFill/>
            <a:miter lim="800000"/>
            <a:headEnd/>
            <a:tailEnd/>
          </a:ln>
        </p:spPr>
        <p:txBody>
          <a:bodyPr wrap="none">
            <a:spAutoFit/>
          </a:bodyPr>
          <a:lstStyle/>
          <a:p>
            <a:r>
              <a:rPr lang="en-US"/>
              <a:t>HIS3</a:t>
            </a:r>
          </a:p>
        </p:txBody>
      </p:sp>
      <p:cxnSp>
        <p:nvCxnSpPr>
          <p:cNvPr id="235" name="Shape 164"/>
          <p:cNvCxnSpPr>
            <a:stCxn id="230" idx="2"/>
          </p:cNvCxnSpPr>
          <p:nvPr/>
        </p:nvCxnSpPr>
        <p:spPr>
          <a:xfrm rot="5400000" flipH="1" flipV="1">
            <a:off x="11406444" y="32487889"/>
            <a:ext cx="1081319" cy="2379664"/>
          </a:xfrm>
          <a:prstGeom prst="curvedConnector4">
            <a:avLst>
              <a:gd name="adj1" fmla="val -21141"/>
              <a:gd name="adj2" fmla="val 64093"/>
            </a:avLst>
          </a:prstGeom>
          <a:ln w="41275">
            <a:solidFill>
              <a:srgbClr val="002060"/>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36" name="TextBox 235"/>
          <p:cNvSpPr txBox="1"/>
          <p:nvPr/>
        </p:nvSpPr>
        <p:spPr>
          <a:xfrm>
            <a:off x="13441734" y="34723205"/>
            <a:ext cx="1295400" cy="461665"/>
          </a:xfrm>
          <a:prstGeom prst="rect">
            <a:avLst/>
          </a:prstGeom>
          <a:noFill/>
        </p:spPr>
        <p:txBody>
          <a:bodyPr wrap="square" rtlCol="0">
            <a:spAutoFit/>
          </a:bodyPr>
          <a:lstStyle/>
          <a:p>
            <a:r>
              <a:rPr lang="en-US" dirty="0" smtClean="0"/>
              <a:t>5FOA</a:t>
            </a:r>
            <a:endParaRPr lang="en-US" dirty="0"/>
          </a:p>
        </p:txBody>
      </p:sp>
      <p:pic>
        <p:nvPicPr>
          <p:cNvPr id="237" name="Picture 4" descr="Fluorouracil3DanZ.gif">
            <a:hlinkClick r:id="rId15"/>
          </p:cNvPr>
          <p:cNvPicPr>
            <a:picLocks noChangeAspect="1" noChangeArrowheads="1" noCrop="1"/>
          </p:cNvPicPr>
          <p:nvPr/>
        </p:nvPicPr>
        <p:blipFill>
          <a:blip r:embed="rId16"/>
          <a:srcRect/>
          <a:stretch>
            <a:fillRect/>
          </a:stretch>
        </p:blipFill>
        <p:spPr bwMode="auto">
          <a:xfrm>
            <a:off x="15422934" y="33732605"/>
            <a:ext cx="952500" cy="952500"/>
          </a:xfrm>
          <a:prstGeom prst="rect">
            <a:avLst/>
          </a:prstGeom>
          <a:noFill/>
        </p:spPr>
      </p:pic>
      <p:sp>
        <p:nvSpPr>
          <p:cNvPr id="238" name="TextBox 237"/>
          <p:cNvSpPr txBox="1"/>
          <p:nvPr/>
        </p:nvSpPr>
        <p:spPr>
          <a:xfrm>
            <a:off x="15499134" y="34647005"/>
            <a:ext cx="579005" cy="461665"/>
          </a:xfrm>
          <a:prstGeom prst="rect">
            <a:avLst/>
          </a:prstGeom>
          <a:noFill/>
        </p:spPr>
        <p:txBody>
          <a:bodyPr wrap="none" rtlCol="0">
            <a:spAutoFit/>
          </a:bodyPr>
          <a:lstStyle/>
          <a:p>
            <a:r>
              <a:rPr lang="en-US" dirty="0" smtClean="0"/>
              <a:t>FU</a:t>
            </a:r>
            <a:endParaRPr lang="en-US" dirty="0"/>
          </a:p>
        </p:txBody>
      </p:sp>
      <p:pic>
        <p:nvPicPr>
          <p:cNvPr id="239" name="Picture 6" descr="https://encrypted-tbn3.gstatic.com/images?q=tbn:ANd9GcSatNs2vhpR7k-vnl4Q0DvtlTe5BJzumH43AiQaDWiMKCJtoQo7Yz-yvg">
            <a:hlinkClick r:id="rId17"/>
          </p:cNvPr>
          <p:cNvPicPr>
            <a:picLocks noChangeAspect="1" noChangeArrowheads="1"/>
          </p:cNvPicPr>
          <p:nvPr/>
        </p:nvPicPr>
        <p:blipFill>
          <a:blip r:embed="rId18"/>
          <a:srcRect/>
          <a:stretch>
            <a:fillRect/>
          </a:stretch>
        </p:blipFill>
        <p:spPr bwMode="auto">
          <a:xfrm>
            <a:off x="13594134" y="33961205"/>
            <a:ext cx="1123950" cy="847725"/>
          </a:xfrm>
          <a:prstGeom prst="rect">
            <a:avLst/>
          </a:prstGeom>
          <a:noFill/>
        </p:spPr>
      </p:pic>
      <p:sp>
        <p:nvSpPr>
          <p:cNvPr id="240" name="Right Arrow 239"/>
          <p:cNvSpPr/>
          <p:nvPr/>
        </p:nvSpPr>
        <p:spPr>
          <a:xfrm>
            <a:off x="14889534" y="33961205"/>
            <a:ext cx="4572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2" name="Straight Arrow Connector 241"/>
          <p:cNvCxnSpPr>
            <a:endCxn id="240" idx="0"/>
          </p:cNvCxnSpPr>
          <p:nvPr/>
        </p:nvCxnSpPr>
        <p:spPr>
          <a:xfrm rot="16200000" flipH="1">
            <a:off x="14546634" y="33389705"/>
            <a:ext cx="685800" cy="457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43" name="TextBox 242"/>
          <p:cNvSpPr txBox="1"/>
          <p:nvPr/>
        </p:nvSpPr>
        <p:spPr>
          <a:xfrm>
            <a:off x="11765334" y="33899061"/>
            <a:ext cx="595035" cy="830997"/>
          </a:xfrm>
          <a:prstGeom prst="rect">
            <a:avLst/>
          </a:prstGeom>
          <a:noFill/>
        </p:spPr>
        <p:txBody>
          <a:bodyPr wrap="none" rtlCol="0">
            <a:spAutoFit/>
          </a:bodyPr>
          <a:lstStyle/>
          <a:p>
            <a:r>
              <a:rPr lang="en-US" sz="4800" dirty="0" smtClean="0">
                <a:solidFill>
                  <a:srgbClr val="FF0000"/>
                </a:solidFill>
                <a:latin typeface="Arial" pitchFamily="34" charset="0"/>
                <a:cs typeface="Arial" pitchFamily="34" charset="0"/>
              </a:rPr>
              <a:t>X</a:t>
            </a:r>
            <a:endParaRPr lang="en-US" sz="4800" dirty="0">
              <a:solidFill>
                <a:srgbClr val="FF0000"/>
              </a:solidFill>
              <a:latin typeface="Arial" pitchFamily="34" charset="0"/>
              <a:cs typeface="Arial" pitchFamily="34" charset="0"/>
            </a:endParaRPr>
          </a:p>
        </p:txBody>
      </p:sp>
      <p:sp>
        <p:nvSpPr>
          <p:cNvPr id="244" name="TextBox 243"/>
          <p:cNvSpPr txBox="1"/>
          <p:nvPr/>
        </p:nvSpPr>
        <p:spPr>
          <a:xfrm>
            <a:off x="14584734" y="33060861"/>
            <a:ext cx="595035" cy="830997"/>
          </a:xfrm>
          <a:prstGeom prst="rect">
            <a:avLst/>
          </a:prstGeom>
          <a:noFill/>
        </p:spPr>
        <p:txBody>
          <a:bodyPr wrap="none" rtlCol="0">
            <a:spAutoFit/>
          </a:bodyPr>
          <a:lstStyle/>
          <a:p>
            <a:r>
              <a:rPr lang="en-US" sz="4800" dirty="0" smtClean="0">
                <a:solidFill>
                  <a:srgbClr val="FF0000"/>
                </a:solidFill>
                <a:latin typeface="Arial" pitchFamily="34" charset="0"/>
                <a:cs typeface="Arial" pitchFamily="34" charset="0"/>
              </a:rPr>
              <a:t>X</a:t>
            </a:r>
            <a:endParaRPr lang="en-US" sz="4800" dirty="0">
              <a:solidFill>
                <a:srgbClr val="FF0000"/>
              </a:solidFill>
              <a:latin typeface="Arial" pitchFamily="34" charset="0"/>
              <a:cs typeface="Arial" pitchFamily="34" charset="0"/>
            </a:endParaRPr>
          </a:p>
        </p:txBody>
      </p:sp>
      <p:sp>
        <p:nvSpPr>
          <p:cNvPr id="245" name="TextBox 244"/>
          <p:cNvSpPr txBox="1"/>
          <p:nvPr/>
        </p:nvSpPr>
        <p:spPr>
          <a:xfrm flipV="1">
            <a:off x="14584734" y="33746661"/>
            <a:ext cx="762000" cy="830997"/>
          </a:xfrm>
          <a:prstGeom prst="rect">
            <a:avLst/>
          </a:prstGeom>
          <a:noFill/>
        </p:spPr>
        <p:txBody>
          <a:bodyPr wrap="square" rtlCol="0">
            <a:spAutoFit/>
          </a:bodyPr>
          <a:lstStyle/>
          <a:p>
            <a:r>
              <a:rPr lang="en-US" sz="4800" dirty="0" smtClean="0">
                <a:solidFill>
                  <a:srgbClr val="FF0000"/>
                </a:solidFill>
                <a:latin typeface="Arial" pitchFamily="34" charset="0"/>
                <a:cs typeface="Arial" pitchFamily="34" charset="0"/>
              </a:rPr>
              <a:t>X</a:t>
            </a:r>
            <a:endParaRPr lang="en-US" sz="4800" dirty="0">
              <a:solidFill>
                <a:srgbClr val="FF0000"/>
              </a:solidFill>
              <a:latin typeface="Arial" pitchFamily="34" charset="0"/>
              <a:cs typeface="Arial" pitchFamily="34" charset="0"/>
            </a:endParaRPr>
          </a:p>
        </p:txBody>
      </p:sp>
      <p:grpSp>
        <p:nvGrpSpPr>
          <p:cNvPr id="247" name="Group 21"/>
          <p:cNvGrpSpPr>
            <a:grpSpLocks noChangeAspect="1"/>
          </p:cNvGrpSpPr>
          <p:nvPr/>
        </p:nvGrpSpPr>
        <p:grpSpPr bwMode="auto">
          <a:xfrm>
            <a:off x="9220200" y="28270200"/>
            <a:ext cx="8077200" cy="7497328"/>
            <a:chOff x="3072" y="1759"/>
            <a:chExt cx="1824" cy="2129"/>
          </a:xfrm>
        </p:grpSpPr>
        <p:sp>
          <p:nvSpPr>
            <p:cNvPr id="248" name="Arc 22"/>
            <p:cNvSpPr>
              <a:spLocks noChangeAspect="1"/>
            </p:cNvSpPr>
            <p:nvPr/>
          </p:nvSpPr>
          <p:spPr bwMode="auto">
            <a:xfrm flipH="1">
              <a:off x="3072" y="2256"/>
              <a:ext cx="1824" cy="1632"/>
            </a:xfrm>
            <a:custGeom>
              <a:avLst/>
              <a:gdLst>
                <a:gd name="T0" fmla="*/ 0 w 43200"/>
                <a:gd name="T1" fmla="*/ 0 h 43200"/>
                <a:gd name="T2" fmla="*/ 0 w 43200"/>
                <a:gd name="T3" fmla="*/ 0 h 43200"/>
                <a:gd name="T4" fmla="*/ 0 w 43200"/>
                <a:gd name="T5" fmla="*/ 0 h 43200"/>
                <a:gd name="T6" fmla="*/ 0 60000 65536"/>
                <a:gd name="T7" fmla="*/ 0 60000 65536"/>
                <a:gd name="T8" fmla="*/ 0 60000 65536"/>
                <a:gd name="T9" fmla="*/ 0 w 43200"/>
                <a:gd name="T10" fmla="*/ 0 h 43200"/>
                <a:gd name="T11" fmla="*/ 43200 w 43200"/>
                <a:gd name="T12" fmla="*/ 43200 h 43200"/>
              </a:gdLst>
              <a:ahLst/>
              <a:cxnLst>
                <a:cxn ang="T6">
                  <a:pos x="T0" y="T1"/>
                </a:cxn>
                <a:cxn ang="T7">
                  <a:pos x="T2" y="T3"/>
                </a:cxn>
                <a:cxn ang="T8">
                  <a:pos x="T4" y="T5"/>
                </a:cxn>
              </a:cxnLst>
              <a:rect l="T9" t="T10" r="T11" b="T12"/>
              <a:pathLst>
                <a:path w="43200" h="43200" fill="none" extrusionOk="0">
                  <a:moveTo>
                    <a:pt x="20382" y="34"/>
                  </a:moveTo>
                  <a:cubicBezTo>
                    <a:pt x="20787" y="11"/>
                    <a:pt x="21193" y="-1"/>
                    <a:pt x="21600" y="0"/>
                  </a:cubicBezTo>
                  <a:cubicBezTo>
                    <a:pt x="33529" y="0"/>
                    <a:pt x="43200" y="9670"/>
                    <a:pt x="43200" y="21600"/>
                  </a:cubicBezTo>
                  <a:cubicBezTo>
                    <a:pt x="43200" y="33529"/>
                    <a:pt x="33529" y="43200"/>
                    <a:pt x="21600" y="43200"/>
                  </a:cubicBezTo>
                  <a:cubicBezTo>
                    <a:pt x="9670" y="43200"/>
                    <a:pt x="0" y="33529"/>
                    <a:pt x="0" y="21600"/>
                  </a:cubicBezTo>
                  <a:cubicBezTo>
                    <a:pt x="-1" y="14689"/>
                    <a:pt x="3306" y="8195"/>
                    <a:pt x="8895" y="4130"/>
                  </a:cubicBezTo>
                </a:path>
                <a:path w="43200" h="43200" stroke="0" extrusionOk="0">
                  <a:moveTo>
                    <a:pt x="20382" y="34"/>
                  </a:moveTo>
                  <a:cubicBezTo>
                    <a:pt x="20787" y="11"/>
                    <a:pt x="21193" y="-1"/>
                    <a:pt x="21600" y="0"/>
                  </a:cubicBezTo>
                  <a:cubicBezTo>
                    <a:pt x="33529" y="0"/>
                    <a:pt x="43200" y="9670"/>
                    <a:pt x="43200" y="21600"/>
                  </a:cubicBezTo>
                  <a:cubicBezTo>
                    <a:pt x="43200" y="33529"/>
                    <a:pt x="33529" y="43200"/>
                    <a:pt x="21600" y="43200"/>
                  </a:cubicBezTo>
                  <a:cubicBezTo>
                    <a:pt x="9670" y="43200"/>
                    <a:pt x="0" y="33529"/>
                    <a:pt x="0" y="21600"/>
                  </a:cubicBezTo>
                  <a:cubicBezTo>
                    <a:pt x="-1" y="14689"/>
                    <a:pt x="3306" y="8195"/>
                    <a:pt x="8895" y="4130"/>
                  </a:cubicBezTo>
                  <a:lnTo>
                    <a:pt x="21600" y="21600"/>
                  </a:lnTo>
                  <a:close/>
                </a:path>
              </a:pathLst>
            </a:custGeom>
            <a:noFill/>
            <a:ln w="38100">
              <a:solidFill>
                <a:schemeClr val="tx1"/>
              </a:solidFill>
              <a:round/>
              <a:headEnd/>
              <a:tailEnd/>
            </a:ln>
          </p:spPr>
          <p:txBody>
            <a:bodyPr wrap="none" anchor="ctr"/>
            <a:lstStyle/>
            <a:p>
              <a:endParaRPr lang="en-US"/>
            </a:p>
          </p:txBody>
        </p:sp>
        <p:sp>
          <p:nvSpPr>
            <p:cNvPr id="249" name="Arc 23"/>
            <p:cNvSpPr>
              <a:spLocks noChangeAspect="1"/>
            </p:cNvSpPr>
            <p:nvPr/>
          </p:nvSpPr>
          <p:spPr bwMode="auto">
            <a:xfrm rot="2629025" flipH="1" flipV="1">
              <a:off x="4025" y="1759"/>
              <a:ext cx="677" cy="702"/>
            </a:xfrm>
            <a:custGeom>
              <a:avLst/>
              <a:gdLst>
                <a:gd name="T0" fmla="*/ 0 w 43200"/>
                <a:gd name="T1" fmla="*/ 0 h 41181"/>
                <a:gd name="T2" fmla="*/ 0 w 43200"/>
                <a:gd name="T3" fmla="*/ 0 h 41181"/>
                <a:gd name="T4" fmla="*/ 0 w 43200"/>
                <a:gd name="T5" fmla="*/ 0 h 41181"/>
                <a:gd name="T6" fmla="*/ 0 60000 65536"/>
                <a:gd name="T7" fmla="*/ 0 60000 65536"/>
                <a:gd name="T8" fmla="*/ 0 60000 65536"/>
                <a:gd name="T9" fmla="*/ 0 w 43200"/>
                <a:gd name="T10" fmla="*/ 0 h 41181"/>
                <a:gd name="T11" fmla="*/ 43200 w 43200"/>
                <a:gd name="T12" fmla="*/ 41181 h 41181"/>
              </a:gdLst>
              <a:ahLst/>
              <a:cxnLst>
                <a:cxn ang="T6">
                  <a:pos x="T0" y="T1"/>
                </a:cxn>
                <a:cxn ang="T7">
                  <a:pos x="T2" y="T3"/>
                </a:cxn>
                <a:cxn ang="T8">
                  <a:pos x="T4" y="T5"/>
                </a:cxn>
              </a:cxnLst>
              <a:rect l="T9" t="T10" r="T11" b="T12"/>
              <a:pathLst>
                <a:path w="43200" h="41181" fill="none" extrusionOk="0">
                  <a:moveTo>
                    <a:pt x="30718" y="0"/>
                  </a:moveTo>
                  <a:cubicBezTo>
                    <a:pt x="38332" y="3545"/>
                    <a:pt x="43200" y="11182"/>
                    <a:pt x="43200" y="19581"/>
                  </a:cubicBezTo>
                  <a:cubicBezTo>
                    <a:pt x="43200" y="31510"/>
                    <a:pt x="33529" y="41181"/>
                    <a:pt x="21600" y="41181"/>
                  </a:cubicBezTo>
                  <a:cubicBezTo>
                    <a:pt x="9670" y="41181"/>
                    <a:pt x="0" y="31510"/>
                    <a:pt x="0" y="19581"/>
                  </a:cubicBezTo>
                  <a:cubicBezTo>
                    <a:pt x="-1" y="17131"/>
                    <a:pt x="416" y="14698"/>
                    <a:pt x="1232" y="12388"/>
                  </a:cubicBezTo>
                </a:path>
                <a:path w="43200" h="41181" stroke="0" extrusionOk="0">
                  <a:moveTo>
                    <a:pt x="30718" y="0"/>
                  </a:moveTo>
                  <a:cubicBezTo>
                    <a:pt x="38332" y="3545"/>
                    <a:pt x="43200" y="11182"/>
                    <a:pt x="43200" y="19581"/>
                  </a:cubicBezTo>
                  <a:cubicBezTo>
                    <a:pt x="43200" y="31510"/>
                    <a:pt x="33529" y="41181"/>
                    <a:pt x="21600" y="41181"/>
                  </a:cubicBezTo>
                  <a:cubicBezTo>
                    <a:pt x="9670" y="41181"/>
                    <a:pt x="0" y="31510"/>
                    <a:pt x="0" y="19581"/>
                  </a:cubicBezTo>
                  <a:cubicBezTo>
                    <a:pt x="-1" y="17131"/>
                    <a:pt x="416" y="14698"/>
                    <a:pt x="1232" y="12388"/>
                  </a:cubicBezTo>
                  <a:lnTo>
                    <a:pt x="21600" y="19581"/>
                  </a:lnTo>
                  <a:close/>
                </a:path>
              </a:pathLst>
            </a:custGeom>
            <a:noFill/>
            <a:ln w="38100">
              <a:solidFill>
                <a:schemeClr val="tx1"/>
              </a:solidFill>
              <a:round/>
              <a:headEnd/>
              <a:tailEnd/>
            </a:ln>
          </p:spPr>
          <p:txBody>
            <a:bodyPr wrap="none" anchor="ctr"/>
            <a:lstStyle/>
            <a:p>
              <a:endParaRPr lang="en-US"/>
            </a:p>
          </p:txBody>
        </p:sp>
      </p:grpSp>
      <p:sp>
        <p:nvSpPr>
          <p:cNvPr id="39" name="Up Arrow 38"/>
          <p:cNvSpPr/>
          <p:nvPr/>
        </p:nvSpPr>
        <p:spPr>
          <a:xfrm>
            <a:off x="15773400" y="32689800"/>
            <a:ext cx="533400" cy="914400"/>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50" name="Picture 12" descr="http://ts1.mm.bing.net/th?id=HN.607994148884320248&amp;w=207&amp;h=207&amp;c=8&amp;pid=3.1&amp;qlt=90&amp;rm=2"/>
          <p:cNvPicPr>
            <a:picLocks noChangeAspect="1" noChangeArrowheads="1"/>
          </p:cNvPicPr>
          <p:nvPr/>
        </p:nvPicPr>
        <p:blipFill>
          <a:blip r:embed="rId19"/>
          <a:srcRect/>
          <a:stretch>
            <a:fillRect/>
          </a:stretch>
        </p:blipFill>
        <p:spPr bwMode="auto">
          <a:xfrm>
            <a:off x="15316200" y="30327600"/>
            <a:ext cx="1971675" cy="1971676"/>
          </a:xfrm>
          <a:prstGeom prst="rect">
            <a:avLst/>
          </a:prstGeom>
          <a:noFill/>
        </p:spPr>
      </p:pic>
      <p:pic>
        <p:nvPicPr>
          <p:cNvPr id="40" name="Picture 39" descr="IMG_9257.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rot="5400000">
            <a:off x="10528300" y="24371300"/>
            <a:ext cx="4165600" cy="3124200"/>
          </a:xfrm>
          <a:prstGeom prst="rect">
            <a:avLst/>
          </a:prstGeom>
        </p:spPr>
      </p:pic>
      <p:sp>
        <p:nvSpPr>
          <p:cNvPr id="251" name="TextBox 250"/>
          <p:cNvSpPr txBox="1"/>
          <p:nvPr/>
        </p:nvSpPr>
        <p:spPr>
          <a:xfrm>
            <a:off x="11353800" y="23317200"/>
            <a:ext cx="1971213" cy="461665"/>
          </a:xfrm>
          <a:prstGeom prst="rect">
            <a:avLst/>
          </a:prstGeom>
          <a:noFill/>
        </p:spPr>
        <p:txBody>
          <a:bodyPr wrap="none" rtlCol="0">
            <a:spAutoFit/>
          </a:bodyPr>
          <a:lstStyle/>
          <a:p>
            <a:r>
              <a:rPr lang="en-US" b="1" dirty="0" smtClean="0">
                <a:solidFill>
                  <a:srgbClr val="7030A0"/>
                </a:solidFill>
              </a:rPr>
              <a:t>FOA (M718I)</a:t>
            </a:r>
            <a:endParaRPr lang="en-US" b="1" dirty="0">
              <a:solidFill>
                <a:srgbClr val="7030A0"/>
              </a:solidFill>
              <a:latin typeface="Courier New" pitchFamily="49" charset="0"/>
              <a:cs typeface="Courier New" pitchFamily="49" charset="0"/>
            </a:endParaRPr>
          </a:p>
        </p:txBody>
      </p:sp>
      <p:sp>
        <p:nvSpPr>
          <p:cNvPr id="252" name="TextBox 251"/>
          <p:cNvSpPr txBox="1"/>
          <p:nvPr/>
        </p:nvSpPr>
        <p:spPr>
          <a:xfrm>
            <a:off x="15392400" y="23317200"/>
            <a:ext cx="2022609" cy="461665"/>
          </a:xfrm>
          <a:prstGeom prst="rect">
            <a:avLst/>
          </a:prstGeom>
          <a:noFill/>
        </p:spPr>
        <p:txBody>
          <a:bodyPr wrap="none" rtlCol="0">
            <a:spAutoFit/>
          </a:bodyPr>
          <a:lstStyle/>
          <a:p>
            <a:r>
              <a:rPr lang="en-US" b="1" dirty="0" smtClean="0">
                <a:solidFill>
                  <a:srgbClr val="7030A0"/>
                </a:solidFill>
              </a:rPr>
              <a:t>FOA (H658R)</a:t>
            </a:r>
            <a:endParaRPr lang="en-US" b="1" dirty="0">
              <a:solidFill>
                <a:srgbClr val="7030A0"/>
              </a:solidFill>
              <a:latin typeface="Courier New" pitchFamily="49" charset="0"/>
              <a:cs typeface="Courier New" pitchFamily="49" charset="0"/>
            </a:endParaRPr>
          </a:p>
        </p:txBody>
      </p:sp>
      <p:pic>
        <p:nvPicPr>
          <p:cNvPr id="14" name="Picture 13" descr="Screen Shot 2015-04-12 at 10.03.40 AM.png"/>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1049000" y="14478000"/>
            <a:ext cx="4648200" cy="2209800"/>
          </a:xfrm>
          <a:prstGeom prst="rect">
            <a:avLst/>
          </a:prstGeom>
        </p:spPr>
      </p:pic>
      <p:pic>
        <p:nvPicPr>
          <p:cNvPr id="16" name="Picture 15" descr="Screen Shot 2015-04-12 at 10.05.57 AM.png"/>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5697200" y="14478000"/>
            <a:ext cx="2895600" cy="2209800"/>
          </a:xfrm>
          <a:prstGeom prst="rect">
            <a:avLst/>
          </a:prstGeom>
        </p:spPr>
      </p:pic>
      <p:sp>
        <p:nvSpPr>
          <p:cNvPr id="22" name="TextBox 21"/>
          <p:cNvSpPr txBox="1"/>
          <p:nvPr/>
        </p:nvSpPr>
        <p:spPr>
          <a:xfrm>
            <a:off x="11049000" y="16687800"/>
            <a:ext cx="7010400" cy="1200328"/>
          </a:xfrm>
          <a:prstGeom prst="rect">
            <a:avLst/>
          </a:prstGeom>
          <a:noFill/>
        </p:spPr>
        <p:txBody>
          <a:bodyPr wrap="square" rtlCol="0">
            <a:spAutoFit/>
          </a:bodyPr>
          <a:lstStyle/>
          <a:p>
            <a:r>
              <a:rPr lang="en-US" dirty="0" smtClean="0"/>
              <a:t>Fig1. As predicted the the digested mutant (2) yielded 2 bands and the mutant (6) yielded the highest number of bands. This allowed for the identification of the mutant. </a:t>
            </a:r>
            <a:endParaRPr lang="en-US" dirty="0"/>
          </a:p>
        </p:txBody>
      </p:sp>
      <p:pic>
        <p:nvPicPr>
          <p:cNvPr id="11" name="Picture 10"/>
          <p:cNvPicPr>
            <a:picLocks noChangeAspect="1"/>
          </p:cNvPicPr>
          <p:nvPr/>
        </p:nvPicPr>
        <p:blipFill>
          <a:blip r:embed="rId23"/>
          <a:stretch>
            <a:fillRect/>
          </a:stretch>
        </p:blipFill>
        <p:spPr>
          <a:xfrm>
            <a:off x="30327600" y="6553199"/>
            <a:ext cx="6172200" cy="4060425"/>
          </a:xfrm>
          <a:prstGeom prst="rect">
            <a:avLst/>
          </a:prstGeom>
        </p:spPr>
      </p:pic>
      <p:sp>
        <p:nvSpPr>
          <p:cNvPr id="241" name="TextBox 240"/>
          <p:cNvSpPr txBox="1"/>
          <p:nvPr/>
        </p:nvSpPr>
        <p:spPr>
          <a:xfrm>
            <a:off x="29488703" y="11582400"/>
            <a:ext cx="8916097" cy="3416320"/>
          </a:xfrm>
          <a:prstGeom prst="rect">
            <a:avLst/>
          </a:prstGeom>
          <a:noFill/>
        </p:spPr>
        <p:txBody>
          <a:bodyPr wrap="square" rtlCol="0">
            <a:spAutoFit/>
          </a:bodyPr>
          <a:lstStyle/>
          <a:p>
            <a:pPr algn="just"/>
            <a:r>
              <a:rPr lang="en-US" dirty="0" smtClean="0"/>
              <a:t>     It can be concluded from the FOA plate of Mutant M718I </a:t>
            </a:r>
          </a:p>
          <a:p>
            <a:pPr algn="just"/>
            <a:r>
              <a:rPr lang="en-US" dirty="0"/>
              <a:t>t</a:t>
            </a:r>
            <a:r>
              <a:rPr lang="en-US" dirty="0" smtClean="0"/>
              <a:t>hat it preforms similarly to to the Wild Type. From this observation</a:t>
            </a:r>
          </a:p>
          <a:p>
            <a:pPr algn="just"/>
            <a:r>
              <a:rPr lang="en-US" dirty="0" smtClean="0"/>
              <a:t>it can be concluded that the SNP mutation is less severe, and that </a:t>
            </a:r>
          </a:p>
          <a:p>
            <a:pPr algn="just"/>
            <a:r>
              <a:rPr lang="en-US" dirty="0" smtClean="0"/>
              <a:t>normal functioning MSH2 is still present in some degree. </a:t>
            </a:r>
          </a:p>
          <a:p>
            <a:pPr algn="just"/>
            <a:r>
              <a:rPr lang="en-US" dirty="0" smtClean="0"/>
              <a:t>    This observation was different than what we expected based on the amino acid properties of the two. However the results can be explained based on Methionine not being in the very beginning of the coding sequence as well as an inaccurate cell count. </a:t>
            </a:r>
            <a:endParaRPr lang="en-US" dirty="0"/>
          </a:p>
          <a:p>
            <a:pPr algn="just"/>
            <a:r>
              <a:rPr lang="en-US" dirty="0" smtClean="0"/>
              <a:t>  </a:t>
            </a:r>
            <a:endParaRPr lang="en-US" dirty="0"/>
          </a:p>
        </p:txBody>
      </p:sp>
      <p:sp>
        <p:nvSpPr>
          <p:cNvPr id="246" name="TextBox 245"/>
          <p:cNvSpPr txBox="1"/>
          <p:nvPr/>
        </p:nvSpPr>
        <p:spPr>
          <a:xfrm>
            <a:off x="29260800" y="28956000"/>
            <a:ext cx="8686800" cy="1938992"/>
          </a:xfrm>
          <a:prstGeom prst="rect">
            <a:avLst/>
          </a:prstGeom>
          <a:noFill/>
        </p:spPr>
        <p:txBody>
          <a:bodyPr wrap="square" rtlCol="0">
            <a:spAutoFit/>
          </a:bodyPr>
          <a:lstStyle/>
          <a:p>
            <a:r>
              <a:rPr lang="en-US" dirty="0" smtClean="0"/>
              <a:t>Based on the concluding FOA assays the mutant M718I its SNPs is not likely to contribute to </a:t>
            </a:r>
            <a:r>
              <a:rPr lang="en-US" dirty="0" err="1" smtClean="0"/>
              <a:t>Nonpolyposis</a:t>
            </a:r>
            <a:r>
              <a:rPr lang="en-US" dirty="0" smtClean="0"/>
              <a:t> Colorectal Cancer based on retaining some MSH2 functionality. However based on the severity of H658R and its SNP Hereditary </a:t>
            </a:r>
            <a:r>
              <a:rPr lang="en-US" dirty="0" err="1" smtClean="0"/>
              <a:t>Nonpolyposis</a:t>
            </a:r>
            <a:r>
              <a:rPr lang="en-US" dirty="0" smtClean="0"/>
              <a:t> Colorectal Cancer is very likely. </a:t>
            </a:r>
            <a:endParaRPr lang="en-US" dirty="0"/>
          </a:p>
        </p:txBody>
      </p:sp>
      <p:pic>
        <p:nvPicPr>
          <p:cNvPr id="253" name="Picture 252" descr="Screen Shot 2015-04-13 at 4.20.28 PM.png"/>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30708600" y="14859000"/>
            <a:ext cx="6567880" cy="4853552"/>
          </a:xfrm>
          <a:prstGeom prst="rect">
            <a:avLst/>
          </a:prstGeom>
        </p:spPr>
      </p:pic>
      <p:sp>
        <p:nvSpPr>
          <p:cNvPr id="254" name="TextBox 253"/>
          <p:cNvSpPr txBox="1"/>
          <p:nvPr/>
        </p:nvSpPr>
        <p:spPr>
          <a:xfrm rot="1435600">
            <a:off x="10106521" y="24736345"/>
            <a:ext cx="1084998" cy="467200"/>
          </a:xfrm>
          <a:prstGeom prst="rect">
            <a:avLst/>
          </a:prstGeom>
          <a:noFill/>
        </p:spPr>
        <p:txBody>
          <a:bodyPr wrap="square" rtlCol="0">
            <a:spAutoFit/>
          </a:bodyPr>
          <a:lstStyle/>
          <a:p>
            <a:r>
              <a:rPr lang="en-US" dirty="0" smtClean="0"/>
              <a:t>MSH2</a:t>
            </a:r>
            <a:endParaRPr lang="en-US" dirty="0"/>
          </a:p>
        </p:txBody>
      </p:sp>
      <p:sp>
        <p:nvSpPr>
          <p:cNvPr id="255" name="TextBox 254"/>
          <p:cNvSpPr txBox="1"/>
          <p:nvPr/>
        </p:nvSpPr>
        <p:spPr>
          <a:xfrm rot="1516446">
            <a:off x="9870001" y="25536572"/>
            <a:ext cx="1219200" cy="461665"/>
          </a:xfrm>
          <a:prstGeom prst="rect">
            <a:avLst/>
          </a:prstGeom>
          <a:noFill/>
        </p:spPr>
        <p:txBody>
          <a:bodyPr wrap="square" rtlCol="0">
            <a:spAutoFit/>
          </a:bodyPr>
          <a:lstStyle/>
          <a:p>
            <a:r>
              <a:rPr lang="en-US" dirty="0" smtClean="0"/>
              <a:t>Mutant</a:t>
            </a:r>
            <a:endParaRPr lang="en-US" dirty="0"/>
          </a:p>
        </p:txBody>
      </p:sp>
      <p:sp>
        <p:nvSpPr>
          <p:cNvPr id="14336" name="TextBox 14335"/>
          <p:cNvSpPr txBox="1"/>
          <p:nvPr/>
        </p:nvSpPr>
        <p:spPr>
          <a:xfrm rot="1507080">
            <a:off x="9946556" y="26345500"/>
            <a:ext cx="1303902" cy="461665"/>
          </a:xfrm>
          <a:prstGeom prst="rect">
            <a:avLst/>
          </a:prstGeom>
          <a:noFill/>
        </p:spPr>
        <p:txBody>
          <a:bodyPr wrap="square" rtlCol="0">
            <a:spAutoFit/>
          </a:bodyPr>
          <a:lstStyle/>
          <a:p>
            <a:r>
              <a:rPr lang="en-US" dirty="0" smtClean="0"/>
              <a:t>Vector </a:t>
            </a:r>
            <a:endParaRPr lang="en-US" dirty="0"/>
          </a:p>
        </p:txBody>
      </p:sp>
      <p:pic>
        <p:nvPicPr>
          <p:cNvPr id="14337" name="Picture 14336" descr="AGY789FOA.pdf"/>
          <p:cNvPicPr>
            <a:picLocks noChangeAspect="1"/>
          </p:cNvPicPr>
          <p:nvPr/>
        </p:nvPicPr>
        <p:blipFill rotWithShape="1">
          <a:blip r:embed="rId25">
            <a:extLst>
              <a:ext uri="{28A0092B-C50C-407E-A947-70E740481C1C}">
                <a14:useLocalDpi xmlns:a14="http://schemas.microsoft.com/office/drawing/2010/main" val="0"/>
              </a:ext>
            </a:extLst>
          </a:blip>
          <a:srcRect t="29854" b="51199"/>
          <a:stretch/>
        </p:blipFill>
        <p:spPr>
          <a:xfrm rot="5400000">
            <a:off x="13973735" y="24946538"/>
            <a:ext cx="4800600" cy="1694328"/>
          </a:xfrm>
          <a:prstGeom prst="rect">
            <a:avLst/>
          </a:prstGeom>
          <a:noFill/>
          <a:ln>
            <a:noFill/>
          </a:ln>
        </p:spPr>
      </p:pic>
      <p:sp>
        <p:nvSpPr>
          <p:cNvPr id="14338" name="Rectangle 14337"/>
          <p:cNvSpPr/>
          <p:nvPr/>
        </p:nvSpPr>
        <p:spPr>
          <a:xfrm rot="20496160">
            <a:off x="17192153" y="24302297"/>
            <a:ext cx="1005654" cy="461665"/>
          </a:xfrm>
          <a:prstGeom prst="rect">
            <a:avLst/>
          </a:prstGeom>
        </p:spPr>
        <p:txBody>
          <a:bodyPr wrap="none">
            <a:spAutoFit/>
          </a:bodyPr>
          <a:lstStyle/>
          <a:p>
            <a:r>
              <a:rPr lang="en-US" dirty="0"/>
              <a:t>MSH2</a:t>
            </a:r>
          </a:p>
        </p:txBody>
      </p:sp>
      <p:sp>
        <p:nvSpPr>
          <p:cNvPr id="14339" name="Rectangle 14338"/>
          <p:cNvSpPr/>
          <p:nvPr/>
        </p:nvSpPr>
        <p:spPr>
          <a:xfrm rot="20083370">
            <a:off x="17256138" y="25312694"/>
            <a:ext cx="992579" cy="461665"/>
          </a:xfrm>
          <a:prstGeom prst="rect">
            <a:avLst/>
          </a:prstGeom>
        </p:spPr>
        <p:txBody>
          <a:bodyPr wrap="none">
            <a:spAutoFit/>
          </a:bodyPr>
          <a:lstStyle/>
          <a:p>
            <a:r>
              <a:rPr lang="en-US" dirty="0"/>
              <a:t>Vector </a:t>
            </a:r>
          </a:p>
        </p:txBody>
      </p:sp>
      <p:sp>
        <p:nvSpPr>
          <p:cNvPr id="14340" name="Rectangle 14339"/>
          <p:cNvSpPr/>
          <p:nvPr/>
        </p:nvSpPr>
        <p:spPr>
          <a:xfrm rot="20126567">
            <a:off x="17344384" y="26264434"/>
            <a:ext cx="1082348" cy="461665"/>
          </a:xfrm>
          <a:prstGeom prst="rect">
            <a:avLst/>
          </a:prstGeom>
        </p:spPr>
        <p:txBody>
          <a:bodyPr wrap="none">
            <a:spAutoFit/>
          </a:bodyPr>
          <a:lstStyle/>
          <a:p>
            <a:r>
              <a:rPr lang="en-US" dirty="0"/>
              <a:t>Mutant</a:t>
            </a:r>
          </a:p>
        </p:txBody>
      </p:sp>
    </p:spTree>
    <p:extLst>
      <p:ext uri="{BB962C8B-B14F-4D97-AF65-F5344CB8AC3E}">
        <p14:creationId xmlns:p14="http://schemas.microsoft.com/office/powerpoint/2010/main" val="37601836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3500"/>
                                  </p:stCondLst>
                                  <p:childTnLst>
                                    <p:set>
                                      <p:cBhvr>
                                        <p:cTn id="6" dur="1" fill="hold">
                                          <p:stCondLst>
                                            <p:cond delay="0"/>
                                          </p:stCondLst>
                                        </p:cTn>
                                        <p:tgtEl>
                                          <p:spTgt spid="106"/>
                                        </p:tgtEl>
                                        <p:attrNameLst>
                                          <p:attrName>style.visibility</p:attrName>
                                        </p:attrNameLst>
                                      </p:cBhvr>
                                      <p:to>
                                        <p:strVal val="visible"/>
                                      </p:to>
                                    </p:set>
                                    <p:anim calcmode="lin" valueType="num">
                                      <p:cBhvr additive="base">
                                        <p:cTn id="7" dur="1000" fill="hold"/>
                                        <p:tgtEl>
                                          <p:spTgt spid="106"/>
                                        </p:tgtEl>
                                        <p:attrNameLst>
                                          <p:attrName>ppt_x</p:attrName>
                                        </p:attrNameLst>
                                      </p:cBhvr>
                                      <p:tavLst>
                                        <p:tav tm="0">
                                          <p:val>
                                            <p:strVal val="#ppt_x"/>
                                          </p:val>
                                        </p:tav>
                                        <p:tav tm="100000">
                                          <p:val>
                                            <p:strVal val="#ppt_x"/>
                                          </p:val>
                                        </p:tav>
                                      </p:tavLst>
                                    </p:anim>
                                    <p:anim calcmode="lin" valueType="num">
                                      <p:cBhvr additive="base">
                                        <p:cTn id="8" dur="1000" fill="hold"/>
                                        <p:tgtEl>
                                          <p:spTgt spid="106"/>
                                        </p:tgtEl>
                                        <p:attrNameLst>
                                          <p:attrName>ppt_y</p:attrName>
                                        </p:attrNameLst>
                                      </p:cBhvr>
                                      <p:tavLst>
                                        <p:tav tm="0">
                                          <p:val>
                                            <p:strVal val="1+#ppt_h/2"/>
                                          </p:val>
                                        </p:tav>
                                        <p:tav tm="100000">
                                          <p:val>
                                            <p:strVal val="#ppt_y"/>
                                          </p:val>
                                        </p:tav>
                                      </p:tavLst>
                                    </p:anim>
                                  </p:childTnLst>
                                </p:cTn>
                              </p:par>
                            </p:childTnLst>
                          </p:cTn>
                        </p:par>
                        <p:par>
                          <p:cTn id="9" fill="hold">
                            <p:stCondLst>
                              <p:cond delay="4500"/>
                            </p:stCondLst>
                            <p:childTnLst>
                              <p:par>
                                <p:cTn id="10" presetID="2" presetClass="entr" presetSubtype="4" fill="hold" grpId="0" nodeType="afterEffect">
                                  <p:stCondLst>
                                    <p:cond delay="3500"/>
                                  </p:stCondLst>
                                  <p:childTnLst>
                                    <p:set>
                                      <p:cBhvr>
                                        <p:cTn id="11" dur="1" fill="hold">
                                          <p:stCondLst>
                                            <p:cond delay="0"/>
                                          </p:stCondLst>
                                        </p:cTn>
                                        <p:tgtEl>
                                          <p:spTgt spid="108"/>
                                        </p:tgtEl>
                                        <p:attrNameLst>
                                          <p:attrName>style.visibility</p:attrName>
                                        </p:attrNameLst>
                                      </p:cBhvr>
                                      <p:to>
                                        <p:strVal val="visible"/>
                                      </p:to>
                                    </p:set>
                                    <p:anim calcmode="lin" valueType="num">
                                      <p:cBhvr additive="base">
                                        <p:cTn id="12" dur="1000" fill="hold"/>
                                        <p:tgtEl>
                                          <p:spTgt spid="108"/>
                                        </p:tgtEl>
                                        <p:attrNameLst>
                                          <p:attrName>ppt_x</p:attrName>
                                        </p:attrNameLst>
                                      </p:cBhvr>
                                      <p:tavLst>
                                        <p:tav tm="0">
                                          <p:val>
                                            <p:strVal val="#ppt_x"/>
                                          </p:val>
                                        </p:tav>
                                        <p:tav tm="100000">
                                          <p:val>
                                            <p:strVal val="#ppt_x"/>
                                          </p:val>
                                        </p:tav>
                                      </p:tavLst>
                                    </p:anim>
                                    <p:anim calcmode="lin" valueType="num">
                                      <p:cBhvr additive="base">
                                        <p:cTn id="13" dur="1000" fill="hold"/>
                                        <p:tgtEl>
                                          <p:spTgt spid="10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108" grpId="0" animBg="1"/>
    </p:bldLst>
  </p:timing>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13318</TotalTime>
  <Words>1237</Words>
  <Application>Microsoft Macintosh PowerPoint</Application>
  <PresentationFormat>Custom</PresentationFormat>
  <Paragraphs>98</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Default Design</vt:lpstr>
      <vt:lpstr>PowerPoint Presentation</vt:lpstr>
    </vt:vector>
  </TitlesOfParts>
  <Company>Spelman Colloge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Jeanelle Bullock</dc:creator>
  <cp:lastModifiedBy>Jasmin Eatman 2</cp:lastModifiedBy>
  <cp:revision>218</cp:revision>
  <dcterms:created xsi:type="dcterms:W3CDTF">2013-04-16T19:50:51Z</dcterms:created>
  <dcterms:modified xsi:type="dcterms:W3CDTF">2015-04-13T23:32:05Z</dcterms:modified>
</cp:coreProperties>
</file>

<file path=docProps/thumbnail.jpeg>
</file>